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4" r:id="rId53"/>
    <p:sldId id="275" r:id="rId54"/>
    <p:sldId id="276" r:id="rId55"/>
    <p:sldId id="277" r:id="rId5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ays" charset="1" panose="02000505050000020004"/>
      <p:regular r:id="rId10"/>
    </p:embeddedFont>
    <p:embeddedFont>
      <p:font typeface="Agrandir Narrow" charset="1" panose="00000506000000000000"/>
      <p:regular r:id="rId11"/>
    </p:embeddedFont>
    <p:embeddedFont>
      <p:font typeface="Agrandir Narrow Bold" charset="1" panose="00000806000000000000"/>
      <p:regular r:id="rId12"/>
    </p:embeddedFont>
    <p:embeddedFont>
      <p:font typeface="Agrandir Narrow Italics" charset="1" panose="00000506000000000000"/>
      <p:regular r:id="rId13"/>
    </p:embeddedFont>
    <p:embeddedFont>
      <p:font typeface="Agrandir Narrow Bold Italics" charset="1" panose="00000806000000000000"/>
      <p:regular r:id="rId14"/>
    </p:embeddedFont>
    <p:embeddedFont>
      <p:font typeface="Agrandir Narrow Thin" charset="1" panose="00000206000000000000"/>
      <p:regular r:id="rId15"/>
    </p:embeddedFont>
    <p:embeddedFont>
      <p:font typeface="Agrandir Narrow Thin Italics" charset="1" panose="00000206000000000000"/>
      <p:regular r:id="rId16"/>
    </p:embeddedFont>
    <p:embeddedFont>
      <p:font typeface="Agrandir Narrow Medium" charset="1" panose="00000606000000000000"/>
      <p:regular r:id="rId17"/>
    </p:embeddedFont>
    <p:embeddedFont>
      <p:font typeface="Agrandir Narrow Medium Italics" charset="1" panose="00000606000000000000"/>
      <p:regular r:id="rId18"/>
    </p:embeddedFont>
    <p:embeddedFont>
      <p:font typeface="Agrandir Narrow Ultra-Bold" charset="1" panose="00000906000000000000"/>
      <p:regular r:id="rId19"/>
    </p:embeddedFont>
    <p:embeddedFont>
      <p:font typeface="Agrandir Narrow Ultra-Bold Italics" charset="1" panose="00000906000000000000"/>
      <p:regular r:id="rId20"/>
    </p:embeddedFont>
    <p:embeddedFont>
      <p:font typeface="Agrandir Narrow Heavy" charset="1" panose="00000A06000000000000"/>
      <p:regular r:id="rId21"/>
    </p:embeddedFont>
    <p:embeddedFont>
      <p:font typeface="Agrandir Narrow Heavy Italics" charset="1" panose="00000A06000000000000"/>
      <p:regular r:id="rId22"/>
    </p:embeddedFont>
    <p:embeddedFont>
      <p:font typeface="Open Sauce" charset="1" panose="00000500000000000000"/>
      <p:regular r:id="rId23"/>
    </p:embeddedFont>
    <p:embeddedFont>
      <p:font typeface="Open Sauce Bold" charset="1" panose="00000800000000000000"/>
      <p:regular r:id="rId24"/>
    </p:embeddedFont>
    <p:embeddedFont>
      <p:font typeface="Open Sauce Italics" charset="1" panose="00000500000000000000"/>
      <p:regular r:id="rId25"/>
    </p:embeddedFont>
    <p:embeddedFont>
      <p:font typeface="Open Sauce Bold Italics" charset="1" panose="00000800000000000000"/>
      <p:regular r:id="rId26"/>
    </p:embeddedFont>
    <p:embeddedFont>
      <p:font typeface="Open Sauce Light" charset="1" panose="00000400000000000000"/>
      <p:regular r:id="rId27"/>
    </p:embeddedFont>
    <p:embeddedFont>
      <p:font typeface="Open Sauce Light Italics" charset="1" panose="00000400000000000000"/>
      <p:regular r:id="rId28"/>
    </p:embeddedFont>
    <p:embeddedFont>
      <p:font typeface="Open Sauce Medium" charset="1" panose="00000600000000000000"/>
      <p:regular r:id="rId29"/>
    </p:embeddedFont>
    <p:embeddedFont>
      <p:font typeface="Open Sauce Medium Italics" charset="1" panose="00000600000000000000"/>
      <p:regular r:id="rId30"/>
    </p:embeddedFont>
    <p:embeddedFont>
      <p:font typeface="Open Sauce Semi-Bold" charset="1" panose="00000700000000000000"/>
      <p:regular r:id="rId31"/>
    </p:embeddedFont>
    <p:embeddedFont>
      <p:font typeface="Open Sauce Semi-Bold Italics" charset="1" panose="00000700000000000000"/>
      <p:regular r:id="rId32"/>
    </p:embeddedFont>
    <p:embeddedFont>
      <p:font typeface="Open Sauce Heavy" charset="1" panose="00000A00000000000000"/>
      <p:regular r:id="rId33"/>
    </p:embeddedFont>
    <p:embeddedFont>
      <p:font typeface="Open Sauce Heavy Italics" charset="1" panose="00000A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44" Target="slides/slide10.xml" Type="http://schemas.openxmlformats.org/officeDocument/2006/relationships/slide"/><Relationship Id="rId45" Target="slides/slide11.xml" Type="http://schemas.openxmlformats.org/officeDocument/2006/relationships/slide"/><Relationship Id="rId46" Target="slides/slide12.xml" Type="http://schemas.openxmlformats.org/officeDocument/2006/relationships/slide"/><Relationship Id="rId47" Target="slides/slide13.xml" Type="http://schemas.openxmlformats.org/officeDocument/2006/relationships/slide"/><Relationship Id="rId48" Target="slides/slide14.xml" Type="http://schemas.openxmlformats.org/officeDocument/2006/relationships/slide"/><Relationship Id="rId49" Target="slides/slide15.xml" Type="http://schemas.openxmlformats.org/officeDocument/2006/relationships/slide"/><Relationship Id="rId5" Target="tableStyles.xml" Type="http://schemas.openxmlformats.org/officeDocument/2006/relationships/tableStyles"/><Relationship Id="rId50" Target="slides/slide16.xml" Type="http://schemas.openxmlformats.org/officeDocument/2006/relationships/slide"/><Relationship Id="rId51" Target="slides/slide17.xml" Type="http://schemas.openxmlformats.org/officeDocument/2006/relationships/slide"/><Relationship Id="rId52" Target="slides/slide18.xml" Type="http://schemas.openxmlformats.org/officeDocument/2006/relationships/slide"/><Relationship Id="rId53" Target="slides/slide19.xml" Type="http://schemas.openxmlformats.org/officeDocument/2006/relationships/slide"/><Relationship Id="rId54" Target="slides/slide20.xml" Type="http://schemas.openxmlformats.org/officeDocument/2006/relationships/slide"/><Relationship Id="rId55" Target="slides/slide21.xml" Type="http://schemas.openxmlformats.org/officeDocument/2006/relationships/slide"/><Relationship Id="rId56" Target="slides/slide22.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sv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0.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2.jpe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1.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3.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3.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0.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6239564"/>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564160" y="2634605"/>
            <a:ext cx="9118379" cy="1286381"/>
          </a:xfrm>
          <a:prstGeom prst="rect">
            <a:avLst/>
          </a:prstGeom>
        </p:spPr>
        <p:txBody>
          <a:bodyPr anchor="t" rtlCol="false" tIns="0" lIns="0" bIns="0" rIns="0">
            <a:spAutoFit/>
          </a:bodyPr>
          <a:lstStyle/>
          <a:p>
            <a:pPr algn="just">
              <a:lnSpc>
                <a:spcPts val="9950"/>
              </a:lnSpc>
            </a:pPr>
            <a:r>
              <a:rPr lang="en-US" sz="9045" spc="334">
                <a:solidFill>
                  <a:srgbClr val="FFFFFF"/>
                </a:solidFill>
                <a:latin typeface="Open Sauce"/>
              </a:rPr>
              <a:t>E-Commerce</a:t>
            </a:r>
          </a:p>
        </p:txBody>
      </p:sp>
      <p:sp>
        <p:nvSpPr>
          <p:cNvPr name="TextBox 5" id="5"/>
          <p:cNvSpPr txBox="true"/>
          <p:nvPr/>
        </p:nvSpPr>
        <p:spPr>
          <a:xfrm rot="0">
            <a:off x="1564160" y="4343085"/>
            <a:ext cx="10375827" cy="1715129"/>
          </a:xfrm>
          <a:prstGeom prst="rect">
            <a:avLst/>
          </a:prstGeom>
        </p:spPr>
        <p:txBody>
          <a:bodyPr anchor="t" rtlCol="false" tIns="0" lIns="0" bIns="0" rIns="0">
            <a:spAutoFit/>
          </a:bodyPr>
          <a:lstStyle/>
          <a:p>
            <a:pPr algn="just">
              <a:lnSpc>
                <a:spcPts val="13263"/>
              </a:lnSpc>
            </a:pPr>
            <a:r>
              <a:rPr lang="en-US" sz="12057" spc="868">
                <a:solidFill>
                  <a:srgbClr val="FFFFFF"/>
                </a:solidFill>
                <a:latin typeface="Open Sauce Medium"/>
              </a:rPr>
              <a:t>WEBSITE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7193973">
            <a:off x="-1226840" y="-275161"/>
            <a:ext cx="20194204" cy="12043089"/>
          </a:xfrm>
          <a:custGeom>
            <a:avLst/>
            <a:gdLst/>
            <a:ahLst/>
            <a:cxnLst/>
            <a:rect r="r" b="b" t="t" l="l"/>
            <a:pathLst>
              <a:path h="12043089" w="20194204">
                <a:moveTo>
                  <a:pt x="0" y="0"/>
                </a:moveTo>
                <a:lnTo>
                  <a:pt x="20194204" y="0"/>
                </a:lnTo>
                <a:lnTo>
                  <a:pt x="20194204" y="12043088"/>
                </a:lnTo>
                <a:lnTo>
                  <a:pt x="0" y="120430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2471497"/>
            <a:ext cx="6601639" cy="6481528"/>
            <a:chOff x="0" y="0"/>
            <a:chExt cx="1738703" cy="1707069"/>
          </a:xfrm>
        </p:grpSpPr>
        <p:sp>
          <p:nvSpPr>
            <p:cNvPr name="Freeform 4" id="4"/>
            <p:cNvSpPr/>
            <p:nvPr/>
          </p:nvSpPr>
          <p:spPr>
            <a:xfrm flipH="false" flipV="false" rot="0">
              <a:off x="0" y="0"/>
              <a:ext cx="1738703" cy="1707069"/>
            </a:xfrm>
            <a:custGeom>
              <a:avLst/>
              <a:gdLst/>
              <a:ahLst/>
              <a:cxnLst/>
              <a:rect r="r" b="b" t="t" l="l"/>
              <a:pathLst>
                <a:path h="1707069" w="1738703">
                  <a:moveTo>
                    <a:pt x="0" y="0"/>
                  </a:moveTo>
                  <a:lnTo>
                    <a:pt x="1738703" y="0"/>
                  </a:lnTo>
                  <a:lnTo>
                    <a:pt x="1738703" y="1707069"/>
                  </a:lnTo>
                  <a:lnTo>
                    <a:pt x="0" y="1707069"/>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1738703" cy="173564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318874" y="2471497"/>
            <a:ext cx="6946069" cy="6481528"/>
            <a:chOff x="0" y="0"/>
            <a:chExt cx="1829417" cy="1707069"/>
          </a:xfrm>
        </p:grpSpPr>
        <p:sp>
          <p:nvSpPr>
            <p:cNvPr name="Freeform 7" id="7"/>
            <p:cNvSpPr/>
            <p:nvPr/>
          </p:nvSpPr>
          <p:spPr>
            <a:xfrm flipH="false" flipV="false" rot="0">
              <a:off x="0" y="0"/>
              <a:ext cx="1829417" cy="1707069"/>
            </a:xfrm>
            <a:custGeom>
              <a:avLst/>
              <a:gdLst/>
              <a:ahLst/>
              <a:cxnLst/>
              <a:rect r="r" b="b" t="t" l="l"/>
              <a:pathLst>
                <a:path h="1707069" w="1829417">
                  <a:moveTo>
                    <a:pt x="0" y="0"/>
                  </a:moveTo>
                  <a:lnTo>
                    <a:pt x="1829417" y="0"/>
                  </a:lnTo>
                  <a:lnTo>
                    <a:pt x="1829417" y="1707069"/>
                  </a:lnTo>
                  <a:lnTo>
                    <a:pt x="0" y="1707069"/>
                  </a:lnTo>
                  <a:close/>
                </a:path>
              </a:pathLst>
            </a:custGeom>
            <a:solidFill>
              <a:srgbClr val="F5F5F5"/>
            </a:solidFill>
            <a:ln w="38100" cap="sq">
              <a:solidFill>
                <a:srgbClr val="202354"/>
              </a:solidFill>
              <a:prstDash val="solid"/>
              <a:miter/>
            </a:ln>
          </p:spPr>
        </p:sp>
        <p:sp>
          <p:nvSpPr>
            <p:cNvPr name="TextBox 8" id="8"/>
            <p:cNvSpPr txBox="true"/>
            <p:nvPr/>
          </p:nvSpPr>
          <p:spPr>
            <a:xfrm>
              <a:off x="0" y="-28575"/>
              <a:ext cx="1829417" cy="1735644"/>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10334803" y="2811981"/>
            <a:ext cx="5286305" cy="627355"/>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BACK-END</a:t>
            </a:r>
          </a:p>
        </p:txBody>
      </p:sp>
      <p:sp>
        <p:nvSpPr>
          <p:cNvPr name="TextBox 10" id="10"/>
          <p:cNvSpPr txBox="true"/>
          <p:nvPr/>
        </p:nvSpPr>
        <p:spPr>
          <a:xfrm rot="0">
            <a:off x="10225525" y="3710104"/>
            <a:ext cx="5132767" cy="4639058"/>
          </a:xfrm>
          <a:prstGeom prst="rect">
            <a:avLst/>
          </a:prstGeom>
        </p:spPr>
        <p:txBody>
          <a:bodyPr anchor="t" rtlCol="false" tIns="0" lIns="0" bIns="0" rIns="0">
            <a:spAutoFit/>
          </a:bodyPr>
          <a:lstStyle/>
          <a:p>
            <a:pPr marL="777230" indent="-388615" lvl="1">
              <a:lnSpc>
                <a:spcPts val="5291"/>
              </a:lnSpc>
              <a:buFont typeface="Arial"/>
              <a:buChar char="•"/>
            </a:pPr>
            <a:r>
              <a:rPr lang="en-US" sz="3599">
                <a:solidFill>
                  <a:srgbClr val="000000"/>
                </a:solidFill>
                <a:latin typeface="Open Sauce Light"/>
              </a:rPr>
              <a:t>Express</a:t>
            </a:r>
          </a:p>
          <a:p>
            <a:pPr marL="777230" indent="-388615" lvl="1">
              <a:lnSpc>
                <a:spcPts val="5291"/>
              </a:lnSpc>
              <a:buFont typeface="Arial"/>
              <a:buChar char="•"/>
            </a:pPr>
            <a:r>
              <a:rPr lang="en-US" sz="3599">
                <a:solidFill>
                  <a:srgbClr val="000000"/>
                </a:solidFill>
                <a:latin typeface="Open Sauce Light"/>
              </a:rPr>
              <a:t>Morgan</a:t>
            </a:r>
          </a:p>
          <a:p>
            <a:pPr marL="777230" indent="-388615" lvl="1">
              <a:lnSpc>
                <a:spcPts val="5291"/>
              </a:lnSpc>
              <a:buFont typeface="Arial"/>
              <a:buChar char="•"/>
            </a:pPr>
            <a:r>
              <a:rPr lang="en-US" sz="3599">
                <a:solidFill>
                  <a:srgbClr val="000000"/>
                </a:solidFill>
                <a:latin typeface="Open Sauce Light"/>
              </a:rPr>
              <a:t>Mongoose</a:t>
            </a:r>
          </a:p>
          <a:p>
            <a:pPr marL="777230" indent="-388615" lvl="1">
              <a:lnSpc>
                <a:spcPts val="5291"/>
              </a:lnSpc>
              <a:buFont typeface="Arial"/>
              <a:buChar char="•"/>
            </a:pPr>
            <a:r>
              <a:rPr lang="en-US" sz="3599">
                <a:solidFill>
                  <a:srgbClr val="000000"/>
                </a:solidFill>
                <a:latin typeface="Open Sauce Light"/>
              </a:rPr>
              <a:t>Dotenv</a:t>
            </a:r>
          </a:p>
          <a:p>
            <a:pPr marL="777230" indent="-388615" lvl="1">
              <a:lnSpc>
                <a:spcPts val="5291"/>
              </a:lnSpc>
              <a:buFont typeface="Arial"/>
              <a:buChar char="•"/>
            </a:pPr>
            <a:r>
              <a:rPr lang="en-US" sz="3599">
                <a:solidFill>
                  <a:srgbClr val="000000"/>
                </a:solidFill>
                <a:latin typeface="Open Sauce Light"/>
              </a:rPr>
              <a:t>Nodemon</a:t>
            </a:r>
          </a:p>
          <a:p>
            <a:pPr marL="777230" indent="-388615" lvl="1">
              <a:lnSpc>
                <a:spcPts val="5291"/>
              </a:lnSpc>
              <a:buFont typeface="Arial"/>
              <a:buChar char="•"/>
            </a:pPr>
            <a:r>
              <a:rPr lang="en-US" sz="3599">
                <a:solidFill>
                  <a:srgbClr val="000000"/>
                </a:solidFill>
                <a:latin typeface="Open Sauce Light"/>
              </a:rPr>
              <a:t>Bcrypt</a:t>
            </a:r>
          </a:p>
          <a:p>
            <a:pPr marL="777230" indent="-388615" lvl="1">
              <a:lnSpc>
                <a:spcPts val="5291"/>
              </a:lnSpc>
              <a:buFont typeface="Arial"/>
              <a:buChar char="•"/>
            </a:pPr>
            <a:r>
              <a:rPr lang="en-US" sz="3599">
                <a:solidFill>
                  <a:srgbClr val="000000"/>
                </a:solidFill>
                <a:latin typeface="Open Sauce Light"/>
              </a:rPr>
              <a:t>Json Web Token</a:t>
            </a:r>
          </a:p>
        </p:txBody>
      </p:sp>
      <p:sp>
        <p:nvSpPr>
          <p:cNvPr name="TextBox 11" id="11"/>
          <p:cNvSpPr txBox="true"/>
          <p:nvPr/>
        </p:nvSpPr>
        <p:spPr>
          <a:xfrm rot="0">
            <a:off x="2666892" y="2811981"/>
            <a:ext cx="5286305" cy="627355"/>
          </a:xfrm>
          <a:prstGeom prst="rect">
            <a:avLst/>
          </a:prstGeom>
        </p:spPr>
        <p:txBody>
          <a:bodyPr anchor="t" rtlCol="false" tIns="0" lIns="0" bIns="0" rIns="0">
            <a:spAutoFit/>
          </a:bodyPr>
          <a:lstStyle/>
          <a:p>
            <a:pPr algn="just">
              <a:lnSpc>
                <a:spcPts val="4840"/>
              </a:lnSpc>
            </a:pPr>
            <a:r>
              <a:rPr lang="en-US" sz="4400" spc="624">
                <a:solidFill>
                  <a:srgbClr val="000000"/>
                </a:solidFill>
                <a:latin typeface="Open Sauce Medium"/>
              </a:rPr>
              <a:t>FRONT-END</a:t>
            </a:r>
          </a:p>
        </p:txBody>
      </p:sp>
      <p:sp>
        <p:nvSpPr>
          <p:cNvPr name="TextBox 12" id="12"/>
          <p:cNvSpPr txBox="true"/>
          <p:nvPr/>
        </p:nvSpPr>
        <p:spPr>
          <a:xfrm rot="0">
            <a:off x="2357718" y="3710104"/>
            <a:ext cx="5088899" cy="4639058"/>
          </a:xfrm>
          <a:prstGeom prst="rect">
            <a:avLst/>
          </a:prstGeom>
        </p:spPr>
        <p:txBody>
          <a:bodyPr anchor="t" rtlCol="false" tIns="0" lIns="0" bIns="0" rIns="0">
            <a:spAutoFit/>
          </a:bodyPr>
          <a:lstStyle/>
          <a:p>
            <a:pPr marL="777230" indent="-388615" lvl="1">
              <a:lnSpc>
                <a:spcPts val="5291"/>
              </a:lnSpc>
              <a:buFont typeface="Arial"/>
              <a:buChar char="•"/>
            </a:pPr>
            <a:r>
              <a:rPr lang="en-US" sz="3599">
                <a:solidFill>
                  <a:srgbClr val="000000"/>
                </a:solidFill>
                <a:latin typeface="Open Sauce Light"/>
              </a:rPr>
              <a:t>React-router-DOM</a:t>
            </a:r>
          </a:p>
          <a:p>
            <a:pPr marL="777230" indent="-388615" lvl="1">
              <a:lnSpc>
                <a:spcPts val="5291"/>
              </a:lnSpc>
              <a:buFont typeface="Arial"/>
              <a:buChar char="•"/>
            </a:pPr>
            <a:r>
              <a:rPr lang="en-US" sz="3599">
                <a:solidFill>
                  <a:srgbClr val="000000"/>
                </a:solidFill>
                <a:latin typeface="Open Sauce Light"/>
              </a:rPr>
              <a:t>Axios</a:t>
            </a:r>
          </a:p>
          <a:p>
            <a:pPr marL="777230" indent="-388615" lvl="1">
              <a:lnSpc>
                <a:spcPts val="5291"/>
              </a:lnSpc>
              <a:buFont typeface="Arial"/>
              <a:buChar char="•"/>
            </a:pPr>
            <a:r>
              <a:rPr lang="en-US" sz="3599">
                <a:solidFill>
                  <a:srgbClr val="000000"/>
                </a:solidFill>
                <a:latin typeface="Open Sauce Light"/>
              </a:rPr>
              <a:t>React-icons</a:t>
            </a:r>
          </a:p>
          <a:p>
            <a:pPr marL="777230" indent="-388615" lvl="1">
              <a:lnSpc>
                <a:spcPts val="5291"/>
              </a:lnSpc>
              <a:buFont typeface="Arial"/>
              <a:buChar char="•"/>
            </a:pPr>
            <a:r>
              <a:rPr lang="en-US" sz="3599">
                <a:solidFill>
                  <a:srgbClr val="000000"/>
                </a:solidFill>
                <a:latin typeface="Open Sauce Light"/>
              </a:rPr>
              <a:t>React-DOM</a:t>
            </a:r>
          </a:p>
          <a:p>
            <a:pPr marL="777230" indent="-388615" lvl="1">
              <a:lnSpc>
                <a:spcPts val="5291"/>
              </a:lnSpc>
              <a:buFont typeface="Arial"/>
              <a:buChar char="•"/>
            </a:pPr>
            <a:r>
              <a:rPr lang="en-US" sz="3599">
                <a:solidFill>
                  <a:srgbClr val="000000"/>
                </a:solidFill>
                <a:latin typeface="Open Sauce Light"/>
              </a:rPr>
              <a:t>React Moment</a:t>
            </a:r>
          </a:p>
          <a:p>
            <a:pPr marL="777230" indent="-388615" lvl="1">
              <a:lnSpc>
                <a:spcPts val="5291"/>
              </a:lnSpc>
              <a:buFont typeface="Arial"/>
              <a:buChar char="•"/>
            </a:pPr>
            <a:r>
              <a:rPr lang="en-US" sz="3599">
                <a:solidFill>
                  <a:srgbClr val="000000"/>
                </a:solidFill>
                <a:latin typeface="Open Sauce Light"/>
              </a:rPr>
              <a:t>Braintree-web-drop-in</a:t>
            </a:r>
          </a:p>
        </p:txBody>
      </p:sp>
      <p:sp>
        <p:nvSpPr>
          <p:cNvPr name="TextBox 13" id="13"/>
          <p:cNvSpPr txBox="true"/>
          <p:nvPr/>
        </p:nvSpPr>
        <p:spPr>
          <a:xfrm rot="0">
            <a:off x="1566398" y="1076325"/>
            <a:ext cx="5880219" cy="784225"/>
          </a:xfrm>
          <a:prstGeom prst="rect">
            <a:avLst/>
          </a:prstGeom>
        </p:spPr>
        <p:txBody>
          <a:bodyPr anchor="t" rtlCol="false" tIns="0" lIns="0" bIns="0" rIns="0">
            <a:spAutoFit/>
          </a:bodyPr>
          <a:lstStyle/>
          <a:p>
            <a:pPr algn="ctr">
              <a:lnSpc>
                <a:spcPts val="6049"/>
              </a:lnSpc>
              <a:spcBef>
                <a:spcPct val="0"/>
              </a:spcBef>
            </a:pPr>
            <a:r>
              <a:rPr lang="en-US" sz="5499" spc="175">
                <a:solidFill>
                  <a:srgbClr val="000000"/>
                </a:solidFill>
                <a:latin typeface="Open Sauce Medium"/>
              </a:rPr>
              <a:t>DEPENDENCIES</a:t>
            </a:r>
          </a:p>
        </p:txBody>
      </p:sp>
      <p:sp>
        <p:nvSpPr>
          <p:cNvPr name="AutoShape 14" id="14"/>
          <p:cNvSpPr/>
          <p:nvPr/>
        </p:nvSpPr>
        <p:spPr>
          <a:xfrm flipH="true">
            <a:off x="1566398" y="1860550"/>
            <a:ext cx="7303864" cy="3810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906059" y="1805470"/>
            <a:ext cx="6511495" cy="6973368"/>
            <a:chOff x="0" y="0"/>
            <a:chExt cx="1350514" cy="1446309"/>
          </a:xfrm>
        </p:grpSpPr>
        <p:sp>
          <p:nvSpPr>
            <p:cNvPr name="Freeform 4" id="4"/>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5" id="5"/>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581812" y="1805470"/>
            <a:ext cx="6511495" cy="6973368"/>
            <a:chOff x="0" y="0"/>
            <a:chExt cx="1350514" cy="1446309"/>
          </a:xfrm>
        </p:grpSpPr>
        <p:sp>
          <p:nvSpPr>
            <p:cNvPr name="Freeform 7" id="7"/>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8" id="8"/>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3003732" y="2434244"/>
            <a:ext cx="4490729" cy="1200051"/>
          </a:xfrm>
          <a:prstGeom prst="rect">
            <a:avLst/>
          </a:prstGeom>
        </p:spPr>
        <p:txBody>
          <a:bodyPr anchor="t" rtlCol="false" tIns="0" lIns="0" bIns="0" rIns="0">
            <a:spAutoFit/>
          </a:bodyPr>
          <a:lstStyle/>
          <a:p>
            <a:pPr algn="ctr">
              <a:lnSpc>
                <a:spcPts val="4799"/>
              </a:lnSpc>
            </a:pPr>
            <a:r>
              <a:rPr lang="en-US" sz="3999" spc="-39">
                <a:solidFill>
                  <a:srgbClr val="000000"/>
                </a:solidFill>
                <a:latin typeface="Open Sauce Bold"/>
              </a:rPr>
              <a:t>React-Router DOM</a:t>
            </a:r>
          </a:p>
        </p:txBody>
      </p:sp>
      <p:sp>
        <p:nvSpPr>
          <p:cNvPr name="TextBox 10" id="10"/>
          <p:cNvSpPr txBox="true"/>
          <p:nvPr/>
        </p:nvSpPr>
        <p:spPr>
          <a:xfrm rot="0">
            <a:off x="10399172" y="2724732"/>
            <a:ext cx="4876777" cy="704800"/>
          </a:xfrm>
          <a:prstGeom prst="rect">
            <a:avLst/>
          </a:prstGeom>
        </p:spPr>
        <p:txBody>
          <a:bodyPr anchor="t" rtlCol="false" tIns="0" lIns="0" bIns="0" rIns="0">
            <a:spAutoFit/>
          </a:bodyPr>
          <a:lstStyle/>
          <a:p>
            <a:pPr algn="ctr">
              <a:lnSpc>
                <a:spcPts val="5519"/>
              </a:lnSpc>
            </a:pPr>
            <a:r>
              <a:rPr lang="en-US" sz="4599" spc="-45">
                <a:solidFill>
                  <a:srgbClr val="000000"/>
                </a:solidFill>
                <a:latin typeface="Open Sauce Bold"/>
              </a:rPr>
              <a:t>Axios</a:t>
            </a:r>
          </a:p>
        </p:txBody>
      </p:sp>
      <p:sp>
        <p:nvSpPr>
          <p:cNvPr name="TextBox 11" id="11"/>
          <p:cNvSpPr txBox="true"/>
          <p:nvPr/>
        </p:nvSpPr>
        <p:spPr>
          <a:xfrm rot="0">
            <a:off x="2341993" y="4104151"/>
            <a:ext cx="5814208" cy="4333081"/>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000000"/>
                </a:solidFill>
                <a:latin typeface="Agrandir Narrow"/>
              </a:rPr>
              <a:t>React Router DOM is </a:t>
            </a:r>
            <a:r>
              <a:rPr lang="en-US" sz="3000">
                <a:solidFill>
                  <a:srgbClr val="000000"/>
                </a:solidFill>
                <a:latin typeface="Agrandir Narrow"/>
              </a:rPr>
              <a:t>an npm package that enables you to implement dynamic routing in a web app. It allows you to display pages and allow users to navigate them. It is a fully-featured client and server-side routing library for React.</a:t>
            </a:r>
          </a:p>
        </p:txBody>
      </p:sp>
      <p:sp>
        <p:nvSpPr>
          <p:cNvPr name="TextBox 12" id="12"/>
          <p:cNvSpPr txBox="true"/>
          <p:nvPr/>
        </p:nvSpPr>
        <p:spPr>
          <a:xfrm rot="0">
            <a:off x="9894248" y="4104151"/>
            <a:ext cx="6034996" cy="4333081"/>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000000"/>
                </a:solidFill>
                <a:latin typeface="Agrandir Narrow"/>
              </a:rPr>
              <a:t>Axios is a Javascript library used to make HTTP requests from node.js or XML Http Requests from the browser and it supports the Promise API that is native to JS ES6. It can be used intercept HTTP requests and responses and enables client-side protection against XSRF. </a:t>
            </a:r>
          </a:p>
        </p:txBody>
      </p:sp>
      <p:sp>
        <p:nvSpPr>
          <p:cNvPr name="AutoShape 13" id="13"/>
          <p:cNvSpPr/>
          <p:nvPr/>
        </p:nvSpPr>
        <p:spPr>
          <a:xfrm flipH="true" flipV="true">
            <a:off x="-6739003" y="3942226"/>
            <a:ext cx="15156557" cy="0"/>
          </a:xfrm>
          <a:prstGeom prst="line">
            <a:avLst/>
          </a:prstGeom>
          <a:ln cap="flat" w="76200">
            <a:solidFill>
              <a:srgbClr val="C23A97"/>
            </a:solidFill>
            <a:prstDash val="solid"/>
            <a:headEnd type="none" len="sm" w="sm"/>
            <a:tailEnd type="none" len="sm" w="sm"/>
          </a:ln>
        </p:spPr>
      </p:sp>
      <p:sp>
        <p:nvSpPr>
          <p:cNvPr name="AutoShape 14" id="14"/>
          <p:cNvSpPr/>
          <p:nvPr/>
        </p:nvSpPr>
        <p:spPr>
          <a:xfrm flipH="true" flipV="true">
            <a:off x="9581812" y="3980326"/>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906059" y="1805470"/>
            <a:ext cx="6511495" cy="6973368"/>
            <a:chOff x="0" y="0"/>
            <a:chExt cx="1350514" cy="1446309"/>
          </a:xfrm>
        </p:grpSpPr>
        <p:sp>
          <p:nvSpPr>
            <p:cNvPr name="Freeform 4" id="4"/>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5" id="5"/>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581812" y="1805470"/>
            <a:ext cx="6511495" cy="6973368"/>
            <a:chOff x="0" y="0"/>
            <a:chExt cx="1350514" cy="1446309"/>
          </a:xfrm>
        </p:grpSpPr>
        <p:sp>
          <p:nvSpPr>
            <p:cNvPr name="Freeform 7" id="7"/>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8" id="8"/>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3003732" y="2193492"/>
            <a:ext cx="4490729" cy="600025"/>
          </a:xfrm>
          <a:prstGeom prst="rect">
            <a:avLst/>
          </a:prstGeom>
        </p:spPr>
        <p:txBody>
          <a:bodyPr anchor="t" rtlCol="false" tIns="0" lIns="0" bIns="0" rIns="0">
            <a:spAutoFit/>
          </a:bodyPr>
          <a:lstStyle/>
          <a:p>
            <a:pPr algn="ctr">
              <a:lnSpc>
                <a:spcPts val="4799"/>
              </a:lnSpc>
            </a:pPr>
            <a:r>
              <a:rPr lang="en-US" sz="3999" spc="-39">
                <a:solidFill>
                  <a:srgbClr val="000000"/>
                </a:solidFill>
                <a:latin typeface="Open Sauce Bold"/>
              </a:rPr>
              <a:t>React-icons</a:t>
            </a:r>
          </a:p>
        </p:txBody>
      </p:sp>
      <p:sp>
        <p:nvSpPr>
          <p:cNvPr name="TextBox 10" id="10"/>
          <p:cNvSpPr txBox="true"/>
          <p:nvPr/>
        </p:nvSpPr>
        <p:spPr>
          <a:xfrm rot="0">
            <a:off x="2428543" y="3565988"/>
            <a:ext cx="5665835" cy="4333081"/>
          </a:xfrm>
          <a:prstGeom prst="rect">
            <a:avLst/>
          </a:prstGeom>
        </p:spPr>
        <p:txBody>
          <a:bodyPr anchor="t" rtlCol="false" tIns="0" lIns="0" bIns="0" rIns="0">
            <a:spAutoFit/>
          </a:bodyPr>
          <a:lstStyle/>
          <a:p>
            <a:pPr algn="just" marL="0" indent="0" lvl="0">
              <a:lnSpc>
                <a:spcPts val="4200"/>
              </a:lnSpc>
              <a:spcBef>
                <a:spcPct val="0"/>
              </a:spcBef>
            </a:pPr>
            <a:r>
              <a:rPr lang="en-US" sz="3000">
                <a:solidFill>
                  <a:srgbClr val="000000"/>
                </a:solidFill>
                <a:latin typeface="Agrandir Narrow"/>
              </a:rPr>
              <a:t>React icons library is </a:t>
            </a:r>
            <a:r>
              <a:rPr lang="en-US" sz="3000">
                <a:solidFill>
                  <a:srgbClr val="000000"/>
                </a:solidFill>
                <a:latin typeface="Agrandir Narrow"/>
              </a:rPr>
              <a:t>a great resource for React developers, who can use its customizable SVG icons in their applications. It offers an extensive library of icons to choose from, which can be easily inserted into projects with just a few lines of code.</a:t>
            </a:r>
          </a:p>
        </p:txBody>
      </p:sp>
      <p:sp>
        <p:nvSpPr>
          <p:cNvPr name="TextBox 11" id="11"/>
          <p:cNvSpPr txBox="true"/>
          <p:nvPr/>
        </p:nvSpPr>
        <p:spPr>
          <a:xfrm rot="0">
            <a:off x="9984152" y="3624737"/>
            <a:ext cx="5706816" cy="3201485"/>
          </a:xfrm>
          <a:prstGeom prst="rect">
            <a:avLst/>
          </a:prstGeom>
        </p:spPr>
        <p:txBody>
          <a:bodyPr anchor="t" rtlCol="false" tIns="0" lIns="0" bIns="0" rIns="0">
            <a:spAutoFit/>
          </a:bodyPr>
          <a:lstStyle/>
          <a:p>
            <a:pPr algn="just" marL="0" indent="0" lvl="0">
              <a:lnSpc>
                <a:spcPts val="4140"/>
              </a:lnSpc>
              <a:spcBef>
                <a:spcPct val="0"/>
              </a:spcBef>
            </a:pPr>
            <a:r>
              <a:rPr lang="en-US" sz="2957">
                <a:solidFill>
                  <a:srgbClr val="000000"/>
                </a:solidFill>
                <a:latin typeface="Agrandir Narrow"/>
              </a:rPr>
              <a:t>ReactDOM is a package in React that provides DOM-specific methods that can be used at the top level of a web app to enable an efficient way of managing DOM elements of the web page.</a:t>
            </a:r>
          </a:p>
        </p:txBody>
      </p:sp>
      <p:sp>
        <p:nvSpPr>
          <p:cNvPr name="AutoShape 12" id="12"/>
          <p:cNvSpPr/>
          <p:nvPr/>
        </p:nvSpPr>
        <p:spPr>
          <a:xfrm flipH="true" flipV="true">
            <a:off x="-6739003" y="3251663"/>
            <a:ext cx="15156557" cy="0"/>
          </a:xfrm>
          <a:prstGeom prst="line">
            <a:avLst/>
          </a:prstGeom>
          <a:ln cap="flat" w="76200">
            <a:solidFill>
              <a:srgbClr val="C23A97"/>
            </a:solidFill>
            <a:prstDash val="solid"/>
            <a:headEnd type="none" len="sm" w="sm"/>
            <a:tailEnd type="none" len="sm" w="sm"/>
          </a:ln>
        </p:spPr>
      </p:sp>
      <p:sp>
        <p:nvSpPr>
          <p:cNvPr name="AutoShape 13" id="13"/>
          <p:cNvSpPr/>
          <p:nvPr/>
        </p:nvSpPr>
        <p:spPr>
          <a:xfrm flipH="true" flipV="true">
            <a:off x="9581812" y="3213563"/>
            <a:ext cx="15156557" cy="0"/>
          </a:xfrm>
          <a:prstGeom prst="line">
            <a:avLst/>
          </a:prstGeom>
          <a:ln cap="flat" w="76200">
            <a:solidFill>
              <a:srgbClr val="C23A97"/>
            </a:solidFill>
            <a:prstDash val="solid"/>
            <a:headEnd type="none" len="sm" w="sm"/>
            <a:tailEnd type="none" len="sm" w="sm"/>
          </a:ln>
        </p:spPr>
      </p:sp>
      <p:sp>
        <p:nvSpPr>
          <p:cNvPr name="TextBox 14" id="14"/>
          <p:cNvSpPr txBox="true"/>
          <p:nvPr/>
        </p:nvSpPr>
        <p:spPr>
          <a:xfrm rot="0">
            <a:off x="10822042" y="2193492"/>
            <a:ext cx="4490729" cy="600025"/>
          </a:xfrm>
          <a:prstGeom prst="rect">
            <a:avLst/>
          </a:prstGeom>
        </p:spPr>
        <p:txBody>
          <a:bodyPr anchor="t" rtlCol="false" tIns="0" lIns="0" bIns="0" rIns="0">
            <a:spAutoFit/>
          </a:bodyPr>
          <a:lstStyle/>
          <a:p>
            <a:pPr algn="ctr">
              <a:lnSpc>
                <a:spcPts val="4799"/>
              </a:lnSpc>
            </a:pPr>
            <a:r>
              <a:rPr lang="en-US" sz="3999" spc="-39">
                <a:solidFill>
                  <a:srgbClr val="000000"/>
                </a:solidFill>
                <a:latin typeface="Open Sauce Bold"/>
              </a:rPr>
              <a:t>React-DOM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1638022" y="1656816"/>
            <a:ext cx="6511495" cy="6973368"/>
            <a:chOff x="0" y="0"/>
            <a:chExt cx="1350514" cy="1446309"/>
          </a:xfrm>
        </p:grpSpPr>
        <p:sp>
          <p:nvSpPr>
            <p:cNvPr name="Freeform 4" id="4"/>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5" id="5"/>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9581812" y="1805470"/>
            <a:ext cx="6511495" cy="6973368"/>
            <a:chOff x="0" y="0"/>
            <a:chExt cx="1350514" cy="1446309"/>
          </a:xfrm>
        </p:grpSpPr>
        <p:sp>
          <p:nvSpPr>
            <p:cNvPr name="Freeform 7" id="7"/>
            <p:cNvSpPr/>
            <p:nvPr/>
          </p:nvSpPr>
          <p:spPr>
            <a:xfrm flipH="false" flipV="false" rot="0">
              <a:off x="0" y="0"/>
              <a:ext cx="1350514" cy="1446309"/>
            </a:xfrm>
            <a:custGeom>
              <a:avLst/>
              <a:gdLst/>
              <a:ahLst/>
              <a:cxnLst/>
              <a:rect r="r" b="b" t="t" l="l"/>
              <a:pathLst>
                <a:path h="1446309" w="1350514">
                  <a:moveTo>
                    <a:pt x="0" y="0"/>
                  </a:moveTo>
                  <a:lnTo>
                    <a:pt x="1350514" y="0"/>
                  </a:lnTo>
                  <a:lnTo>
                    <a:pt x="1350514" y="1446309"/>
                  </a:lnTo>
                  <a:lnTo>
                    <a:pt x="0" y="1446309"/>
                  </a:lnTo>
                  <a:close/>
                </a:path>
              </a:pathLst>
            </a:custGeom>
            <a:solidFill>
              <a:srgbClr val="F5F5F5"/>
            </a:solidFill>
            <a:ln cap="sq">
              <a:noFill/>
              <a:prstDash val="solid"/>
              <a:miter/>
            </a:ln>
          </p:spPr>
        </p:sp>
        <p:sp>
          <p:nvSpPr>
            <p:cNvPr name="TextBox 8" id="8"/>
            <p:cNvSpPr txBox="true"/>
            <p:nvPr/>
          </p:nvSpPr>
          <p:spPr>
            <a:xfrm>
              <a:off x="0" y="-28575"/>
              <a:ext cx="1350514" cy="1474884"/>
            </a:xfrm>
            <a:prstGeom prst="rect">
              <a:avLst/>
            </a:prstGeom>
          </p:spPr>
          <p:txBody>
            <a:bodyPr anchor="ctr" rtlCol="false" tIns="50800" lIns="50800" bIns="50800" rIns="50800"/>
            <a:lstStyle/>
            <a:p>
              <a:pPr algn="ctr">
                <a:lnSpc>
                  <a:spcPts val="1869"/>
                </a:lnSpc>
              </a:pPr>
            </a:p>
          </p:txBody>
        </p:sp>
      </p:grpSp>
      <p:sp>
        <p:nvSpPr>
          <p:cNvPr name="TextBox 9" id="9"/>
          <p:cNvSpPr txBox="true"/>
          <p:nvPr/>
        </p:nvSpPr>
        <p:spPr>
          <a:xfrm rot="0">
            <a:off x="2794328" y="2371803"/>
            <a:ext cx="4198882" cy="609575"/>
          </a:xfrm>
          <a:prstGeom prst="rect">
            <a:avLst/>
          </a:prstGeom>
        </p:spPr>
        <p:txBody>
          <a:bodyPr anchor="t" rtlCol="false" tIns="0" lIns="0" bIns="0" rIns="0">
            <a:spAutoFit/>
          </a:bodyPr>
          <a:lstStyle/>
          <a:p>
            <a:pPr algn="ctr">
              <a:lnSpc>
                <a:spcPts val="4810"/>
              </a:lnSpc>
            </a:pPr>
            <a:r>
              <a:rPr lang="en-US" sz="4008" spc="-40">
                <a:solidFill>
                  <a:srgbClr val="000000"/>
                </a:solidFill>
                <a:latin typeface="Open Sauce Bold"/>
              </a:rPr>
              <a:t>React-Moment</a:t>
            </a:r>
          </a:p>
        </p:txBody>
      </p:sp>
      <p:sp>
        <p:nvSpPr>
          <p:cNvPr name="TextBox 10" id="10"/>
          <p:cNvSpPr txBox="true"/>
          <p:nvPr/>
        </p:nvSpPr>
        <p:spPr>
          <a:xfrm rot="0">
            <a:off x="10536770" y="2381353"/>
            <a:ext cx="5556538" cy="600025"/>
          </a:xfrm>
          <a:prstGeom prst="rect">
            <a:avLst/>
          </a:prstGeom>
        </p:spPr>
        <p:txBody>
          <a:bodyPr anchor="t" rtlCol="false" tIns="0" lIns="0" bIns="0" rIns="0">
            <a:spAutoFit/>
          </a:bodyPr>
          <a:lstStyle/>
          <a:p>
            <a:pPr algn="ctr">
              <a:lnSpc>
                <a:spcPts val="4799"/>
              </a:lnSpc>
            </a:pPr>
            <a:r>
              <a:rPr lang="en-US" sz="3999" spc="-39">
                <a:solidFill>
                  <a:srgbClr val="000000"/>
                </a:solidFill>
                <a:latin typeface="Open Sauce Bold"/>
              </a:rPr>
              <a:t>Braintree-web-drop-in</a:t>
            </a:r>
          </a:p>
        </p:txBody>
      </p:sp>
      <p:sp>
        <p:nvSpPr>
          <p:cNvPr name="TextBox 11" id="11"/>
          <p:cNvSpPr txBox="true"/>
          <p:nvPr/>
        </p:nvSpPr>
        <p:spPr>
          <a:xfrm rot="0">
            <a:off x="2022060" y="4303480"/>
            <a:ext cx="5819582" cy="3841682"/>
          </a:xfrm>
          <a:prstGeom prst="rect">
            <a:avLst/>
          </a:prstGeom>
        </p:spPr>
        <p:txBody>
          <a:bodyPr anchor="t" rtlCol="false" tIns="0" lIns="0" bIns="0" rIns="0">
            <a:spAutoFit/>
          </a:bodyPr>
          <a:lstStyle/>
          <a:p>
            <a:pPr algn="just" marL="0" indent="0" lvl="0">
              <a:lnSpc>
                <a:spcPts val="4299"/>
              </a:lnSpc>
              <a:spcBef>
                <a:spcPct val="0"/>
              </a:spcBef>
            </a:pPr>
            <a:r>
              <a:rPr lang="en-US" sz="3071">
                <a:solidFill>
                  <a:srgbClr val="000000"/>
                </a:solidFill>
                <a:latin typeface="Agrandir Narrow"/>
              </a:rPr>
              <a:t>React-moment is a React component that allows you to use the Moment.js library in your React applications. Moment.js is a JavaScript library that provides a robust set of tools for working with dates and times.</a:t>
            </a:r>
          </a:p>
        </p:txBody>
      </p:sp>
      <p:sp>
        <p:nvSpPr>
          <p:cNvPr name="TextBox 12" id="12"/>
          <p:cNvSpPr txBox="true"/>
          <p:nvPr/>
        </p:nvSpPr>
        <p:spPr>
          <a:xfrm rot="0">
            <a:off x="9904764" y="4153972"/>
            <a:ext cx="6020748" cy="3633478"/>
          </a:xfrm>
          <a:prstGeom prst="rect">
            <a:avLst/>
          </a:prstGeom>
        </p:spPr>
        <p:txBody>
          <a:bodyPr anchor="t" rtlCol="false" tIns="0" lIns="0" bIns="0" rIns="0">
            <a:spAutoFit/>
          </a:bodyPr>
          <a:lstStyle/>
          <a:p>
            <a:pPr algn="just" marL="0" indent="0" lvl="0">
              <a:lnSpc>
                <a:spcPts val="4125"/>
              </a:lnSpc>
              <a:spcBef>
                <a:spcPct val="0"/>
              </a:spcBef>
            </a:pPr>
            <a:r>
              <a:rPr lang="en-US" sz="2947">
                <a:solidFill>
                  <a:srgbClr val="000000"/>
                </a:solidFill>
                <a:latin typeface="Agrandir Narrow"/>
              </a:rPr>
              <a:t>A pre-made payments UI for accepting cards and alternative payments in the browser built using version 3 of the Braintree JS client SDK. If you have any feedback or questions, create an issue or contact Braintree support.</a:t>
            </a:r>
          </a:p>
        </p:txBody>
      </p:sp>
      <p:sp>
        <p:nvSpPr>
          <p:cNvPr name="AutoShape 13" id="13"/>
          <p:cNvSpPr/>
          <p:nvPr/>
        </p:nvSpPr>
        <p:spPr>
          <a:xfrm flipH="true" flipV="true">
            <a:off x="-6549578" y="3942226"/>
            <a:ext cx="15156557" cy="0"/>
          </a:xfrm>
          <a:prstGeom prst="line">
            <a:avLst/>
          </a:prstGeom>
          <a:ln cap="flat" w="76200">
            <a:solidFill>
              <a:srgbClr val="C23A97"/>
            </a:solidFill>
            <a:prstDash val="solid"/>
            <a:headEnd type="none" len="sm" w="sm"/>
            <a:tailEnd type="none" len="sm" w="sm"/>
          </a:ln>
        </p:spPr>
      </p:sp>
      <p:sp>
        <p:nvSpPr>
          <p:cNvPr name="AutoShape 14" id="14"/>
          <p:cNvSpPr/>
          <p:nvPr/>
        </p:nvSpPr>
        <p:spPr>
          <a:xfrm flipH="true" flipV="true">
            <a:off x="9144000" y="3904126"/>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1854249" y="-1546724"/>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3948916" y="3342343"/>
            <a:ext cx="1954753" cy="195475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9" id="9"/>
          <p:cNvSpPr/>
          <p:nvPr/>
        </p:nvSpPr>
        <p:spPr>
          <a:xfrm flipH="false" flipV="false" rot="0">
            <a:off x="4372862" y="3773191"/>
            <a:ext cx="1115200" cy="1152932"/>
          </a:xfrm>
          <a:custGeom>
            <a:avLst/>
            <a:gdLst/>
            <a:ahLst/>
            <a:cxnLst/>
            <a:rect r="r" b="b" t="t" l="l"/>
            <a:pathLst>
              <a:path h="1152932" w="1115200">
                <a:moveTo>
                  <a:pt x="0" y="0"/>
                </a:moveTo>
                <a:lnTo>
                  <a:pt x="1115200" y="0"/>
                </a:lnTo>
                <a:lnTo>
                  <a:pt x="1115200"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7920437" y="3342343"/>
            <a:ext cx="1954753" cy="195475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3" id="13"/>
          <p:cNvSpPr/>
          <p:nvPr/>
        </p:nvSpPr>
        <p:spPr>
          <a:xfrm flipH="false" flipV="false" rot="0">
            <a:off x="8511780" y="3836026"/>
            <a:ext cx="855266" cy="1152932"/>
          </a:xfrm>
          <a:custGeom>
            <a:avLst/>
            <a:gdLst/>
            <a:ahLst/>
            <a:cxnLst/>
            <a:rect r="r" b="b" t="t" l="l"/>
            <a:pathLst>
              <a:path h="1152932" w="855266">
                <a:moveTo>
                  <a:pt x="0" y="0"/>
                </a:moveTo>
                <a:lnTo>
                  <a:pt x="855266" y="0"/>
                </a:lnTo>
                <a:lnTo>
                  <a:pt x="855266" y="1152932"/>
                </a:lnTo>
                <a:lnTo>
                  <a:pt x="0" y="11529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1891958" y="3342343"/>
            <a:ext cx="1954753" cy="195475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7" id="17"/>
          <p:cNvSpPr/>
          <p:nvPr/>
        </p:nvSpPr>
        <p:spPr>
          <a:xfrm flipH="false" flipV="false" rot="0">
            <a:off x="12390764" y="3773191"/>
            <a:ext cx="1152932" cy="1152932"/>
          </a:xfrm>
          <a:custGeom>
            <a:avLst/>
            <a:gdLst/>
            <a:ahLst/>
            <a:cxnLst/>
            <a:rect r="r" b="b" t="t" l="l"/>
            <a:pathLst>
              <a:path h="1152932" w="1152932">
                <a:moveTo>
                  <a:pt x="0" y="0"/>
                </a:moveTo>
                <a:lnTo>
                  <a:pt x="1152933" y="0"/>
                </a:lnTo>
                <a:lnTo>
                  <a:pt x="1152933" y="1152933"/>
                </a:lnTo>
                <a:lnTo>
                  <a:pt x="0" y="115293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4842521" y="344290"/>
            <a:ext cx="8193785" cy="2308761"/>
          </a:xfrm>
          <a:prstGeom prst="rect">
            <a:avLst/>
          </a:prstGeom>
        </p:spPr>
        <p:txBody>
          <a:bodyPr anchor="t" rtlCol="false" tIns="0" lIns="0" bIns="0" rIns="0">
            <a:spAutoFit/>
          </a:bodyPr>
          <a:lstStyle/>
          <a:p>
            <a:pPr algn="ctr">
              <a:lnSpc>
                <a:spcPts val="9240"/>
              </a:lnSpc>
            </a:pPr>
            <a:r>
              <a:rPr lang="en-US" sz="6600">
                <a:solidFill>
                  <a:srgbClr val="000000"/>
                </a:solidFill>
                <a:latin typeface="Open Sauce Medium"/>
              </a:rPr>
              <a:t>BACKEND DEPENDENCIES</a:t>
            </a:r>
          </a:p>
        </p:txBody>
      </p:sp>
      <p:sp>
        <p:nvSpPr>
          <p:cNvPr name="TextBox 19" id="19"/>
          <p:cNvSpPr txBox="true"/>
          <p:nvPr/>
        </p:nvSpPr>
        <p:spPr>
          <a:xfrm rot="0">
            <a:off x="2823933" y="6360418"/>
            <a:ext cx="3783869" cy="3050480"/>
          </a:xfrm>
          <a:prstGeom prst="rect">
            <a:avLst/>
          </a:prstGeom>
        </p:spPr>
        <p:txBody>
          <a:bodyPr anchor="t" rtlCol="false" tIns="0" lIns="0" bIns="0" rIns="0">
            <a:spAutoFit/>
          </a:bodyPr>
          <a:lstStyle/>
          <a:p>
            <a:pPr>
              <a:lnSpc>
                <a:spcPts val="3500"/>
              </a:lnSpc>
            </a:pPr>
            <a:r>
              <a:rPr lang="en-US" sz="2500">
                <a:solidFill>
                  <a:srgbClr val="000000"/>
                </a:solidFill>
                <a:latin typeface="Open Sauce Light"/>
              </a:rPr>
              <a:t>Express is a minimal and flexible Node.js web application framework that provides a robust set of features for web and mobile applications. APIs.</a:t>
            </a:r>
          </a:p>
        </p:txBody>
      </p:sp>
      <p:sp>
        <p:nvSpPr>
          <p:cNvPr name="AutoShape 20" id="20"/>
          <p:cNvSpPr/>
          <p:nvPr/>
        </p:nvSpPr>
        <p:spPr>
          <a:xfrm flipH="true">
            <a:off x="1854191" y="2986426"/>
            <a:ext cx="14579503" cy="21934"/>
          </a:xfrm>
          <a:prstGeom prst="line">
            <a:avLst/>
          </a:prstGeom>
          <a:ln cap="flat" w="76200">
            <a:solidFill>
              <a:srgbClr val="C23A97"/>
            </a:solidFill>
            <a:prstDash val="solid"/>
            <a:headEnd type="none" len="sm" w="sm"/>
            <a:tailEnd type="none" len="sm" w="sm"/>
          </a:ln>
        </p:spPr>
      </p:sp>
      <p:sp>
        <p:nvSpPr>
          <p:cNvPr name="TextBox 21" id="21"/>
          <p:cNvSpPr txBox="true"/>
          <p:nvPr/>
        </p:nvSpPr>
        <p:spPr>
          <a:xfrm rot="0">
            <a:off x="7169777" y="6360418"/>
            <a:ext cx="3948446" cy="2612430"/>
          </a:xfrm>
          <a:prstGeom prst="rect">
            <a:avLst/>
          </a:prstGeom>
        </p:spPr>
        <p:txBody>
          <a:bodyPr anchor="t" rtlCol="false" tIns="0" lIns="0" bIns="0" rIns="0">
            <a:spAutoFit/>
          </a:bodyPr>
          <a:lstStyle/>
          <a:p>
            <a:pPr>
              <a:lnSpc>
                <a:spcPts val="3500"/>
              </a:lnSpc>
            </a:pPr>
            <a:r>
              <a:rPr lang="en-US" sz="2500">
                <a:solidFill>
                  <a:srgbClr val="000000"/>
                </a:solidFill>
                <a:latin typeface="Open Sauce Light"/>
              </a:rPr>
              <a:t>Morgan is another HTTP request logger middleware for Node. js. It simplifies the process of logging requests to your application.</a:t>
            </a:r>
          </a:p>
        </p:txBody>
      </p:sp>
      <p:sp>
        <p:nvSpPr>
          <p:cNvPr name="TextBox 22" id="22"/>
          <p:cNvSpPr txBox="true"/>
          <p:nvPr/>
        </p:nvSpPr>
        <p:spPr>
          <a:xfrm rot="0">
            <a:off x="11684893" y="6360418"/>
            <a:ext cx="4570923" cy="3488531"/>
          </a:xfrm>
          <a:prstGeom prst="rect">
            <a:avLst/>
          </a:prstGeom>
        </p:spPr>
        <p:txBody>
          <a:bodyPr anchor="t" rtlCol="false" tIns="0" lIns="0" bIns="0" rIns="0">
            <a:spAutoFit/>
          </a:bodyPr>
          <a:lstStyle/>
          <a:p>
            <a:pPr>
              <a:lnSpc>
                <a:spcPts val="3499"/>
              </a:lnSpc>
            </a:pPr>
            <a:r>
              <a:rPr lang="en-US" sz="2499">
                <a:solidFill>
                  <a:srgbClr val="000000"/>
                </a:solidFill>
                <a:latin typeface="Open Sauce Light"/>
              </a:rPr>
              <a:t>Mongoose provides a straight-forward, schema-based solution to model your application data. It includes built-in type casting, validation, query building, business logic hooks and more, out of the box.</a:t>
            </a:r>
          </a:p>
        </p:txBody>
      </p:sp>
      <p:sp>
        <p:nvSpPr>
          <p:cNvPr name="TextBox 23" id="23"/>
          <p:cNvSpPr txBox="true"/>
          <p:nvPr/>
        </p:nvSpPr>
        <p:spPr>
          <a:xfrm rot="0">
            <a:off x="3222602" y="5689555"/>
            <a:ext cx="3050207" cy="596800"/>
          </a:xfrm>
          <a:prstGeom prst="rect">
            <a:avLst/>
          </a:prstGeom>
        </p:spPr>
        <p:txBody>
          <a:bodyPr anchor="t" rtlCol="false" tIns="0" lIns="0" bIns="0" rIns="0">
            <a:spAutoFit/>
          </a:bodyPr>
          <a:lstStyle/>
          <a:p>
            <a:pPr>
              <a:lnSpc>
                <a:spcPts val="3849"/>
              </a:lnSpc>
              <a:spcBef>
                <a:spcPct val="0"/>
              </a:spcBef>
            </a:pPr>
            <a:r>
              <a:rPr lang="en-US" sz="3499" spc="139">
                <a:solidFill>
                  <a:srgbClr val="000000"/>
                </a:solidFill>
                <a:latin typeface="Agrandir Narrow Bold"/>
              </a:rPr>
              <a:t>EXPRESS.JS</a:t>
            </a:r>
          </a:p>
        </p:txBody>
      </p:sp>
      <p:sp>
        <p:nvSpPr>
          <p:cNvPr name="TextBox 24" id="24"/>
          <p:cNvSpPr txBox="true"/>
          <p:nvPr/>
        </p:nvSpPr>
        <p:spPr>
          <a:xfrm rot="0">
            <a:off x="7618897" y="5689555"/>
            <a:ext cx="3050207" cy="596800"/>
          </a:xfrm>
          <a:prstGeom prst="rect">
            <a:avLst/>
          </a:prstGeom>
        </p:spPr>
        <p:txBody>
          <a:bodyPr anchor="t" rtlCol="false" tIns="0" lIns="0" bIns="0" rIns="0">
            <a:spAutoFit/>
          </a:bodyPr>
          <a:lstStyle/>
          <a:p>
            <a:pPr>
              <a:lnSpc>
                <a:spcPts val="3849"/>
              </a:lnSpc>
              <a:spcBef>
                <a:spcPct val="0"/>
              </a:spcBef>
            </a:pPr>
            <a:r>
              <a:rPr lang="en-US" sz="3499" spc="139">
                <a:solidFill>
                  <a:srgbClr val="000000"/>
                </a:solidFill>
                <a:latin typeface="Agrandir Narrow Bold"/>
              </a:rPr>
              <a:t>MORGAN</a:t>
            </a:r>
          </a:p>
        </p:txBody>
      </p:sp>
      <p:sp>
        <p:nvSpPr>
          <p:cNvPr name="TextBox 25" id="25"/>
          <p:cNvSpPr txBox="true"/>
          <p:nvPr/>
        </p:nvSpPr>
        <p:spPr>
          <a:xfrm rot="0">
            <a:off x="12012128" y="5689555"/>
            <a:ext cx="3050207" cy="596800"/>
          </a:xfrm>
          <a:prstGeom prst="rect">
            <a:avLst/>
          </a:prstGeom>
        </p:spPr>
        <p:txBody>
          <a:bodyPr anchor="t" rtlCol="false" tIns="0" lIns="0" bIns="0" rIns="0">
            <a:spAutoFit/>
          </a:bodyPr>
          <a:lstStyle/>
          <a:p>
            <a:pPr>
              <a:lnSpc>
                <a:spcPts val="3849"/>
              </a:lnSpc>
              <a:spcBef>
                <a:spcPct val="0"/>
              </a:spcBef>
            </a:pPr>
            <a:r>
              <a:rPr lang="en-US" sz="3499" spc="139">
                <a:solidFill>
                  <a:srgbClr val="000000"/>
                </a:solidFill>
                <a:latin typeface="Agrandir Narrow Bold"/>
              </a:rPr>
              <a:t>MONGOOSE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1687" t="-65773" r="-34086" b="0"/>
            </a:stretch>
          </a:blipFill>
        </p:spPr>
      </p:sp>
      <p:grpSp>
        <p:nvGrpSpPr>
          <p:cNvPr name="Group 3" id="3"/>
          <p:cNvGrpSpPr/>
          <p:nvPr/>
        </p:nvGrpSpPr>
        <p:grpSpPr>
          <a:xfrm rot="0">
            <a:off x="2348824" y="-1363174"/>
            <a:ext cx="14579503" cy="11918432"/>
            <a:chOff x="0" y="0"/>
            <a:chExt cx="3839869" cy="3139011"/>
          </a:xfrm>
        </p:grpSpPr>
        <p:sp>
          <p:nvSpPr>
            <p:cNvPr name="Freeform 4" id="4"/>
            <p:cNvSpPr/>
            <p:nvPr/>
          </p:nvSpPr>
          <p:spPr>
            <a:xfrm flipH="false" flipV="false" rot="0">
              <a:off x="0" y="0"/>
              <a:ext cx="3839869" cy="3139011"/>
            </a:xfrm>
            <a:custGeom>
              <a:avLst/>
              <a:gdLst/>
              <a:ahLst/>
              <a:cxnLst/>
              <a:rect r="r" b="b" t="t" l="l"/>
              <a:pathLst>
                <a:path h="3139011" w="3839869">
                  <a:moveTo>
                    <a:pt x="0" y="0"/>
                  </a:moveTo>
                  <a:lnTo>
                    <a:pt x="3839869" y="0"/>
                  </a:lnTo>
                  <a:lnTo>
                    <a:pt x="3839869" y="3139011"/>
                  </a:lnTo>
                  <a:lnTo>
                    <a:pt x="0" y="3139011"/>
                  </a:lnTo>
                  <a:close/>
                </a:path>
              </a:pathLst>
            </a:custGeom>
            <a:solidFill>
              <a:srgbClr val="F5F5F5"/>
            </a:solidFill>
          </p:spPr>
        </p:sp>
        <p:sp>
          <p:nvSpPr>
            <p:cNvPr name="TextBox 5" id="5"/>
            <p:cNvSpPr txBox="true"/>
            <p:nvPr/>
          </p:nvSpPr>
          <p:spPr>
            <a:xfrm>
              <a:off x="0" y="-28575"/>
              <a:ext cx="3839869" cy="3167586"/>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3533309" y="1028700"/>
            <a:ext cx="1954753" cy="1954753"/>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9" id="9"/>
          <p:cNvSpPr/>
          <p:nvPr/>
        </p:nvSpPr>
        <p:spPr>
          <a:xfrm flipH="false" flipV="false" rot="0">
            <a:off x="3953085" y="1429610"/>
            <a:ext cx="1115200" cy="1152932"/>
          </a:xfrm>
          <a:custGeom>
            <a:avLst/>
            <a:gdLst/>
            <a:ahLst/>
            <a:cxnLst/>
            <a:rect r="r" b="b" t="t" l="l"/>
            <a:pathLst>
              <a:path h="1152932" w="1115200">
                <a:moveTo>
                  <a:pt x="0" y="0"/>
                </a:moveTo>
                <a:lnTo>
                  <a:pt x="1115201" y="0"/>
                </a:lnTo>
                <a:lnTo>
                  <a:pt x="1115201" y="1152933"/>
                </a:lnTo>
                <a:lnTo>
                  <a:pt x="0" y="11529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0" id="10"/>
          <p:cNvGrpSpPr/>
          <p:nvPr/>
        </p:nvGrpSpPr>
        <p:grpSpPr>
          <a:xfrm rot="0">
            <a:off x="7922521" y="1028700"/>
            <a:ext cx="1954753" cy="195475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2" id="12"/>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3" id="13"/>
          <p:cNvSpPr/>
          <p:nvPr/>
        </p:nvSpPr>
        <p:spPr>
          <a:xfrm flipH="false" flipV="false" rot="0">
            <a:off x="8472265" y="1429610"/>
            <a:ext cx="855266" cy="1152932"/>
          </a:xfrm>
          <a:custGeom>
            <a:avLst/>
            <a:gdLst/>
            <a:ahLst/>
            <a:cxnLst/>
            <a:rect r="r" b="b" t="t" l="l"/>
            <a:pathLst>
              <a:path h="1152932" w="855266">
                <a:moveTo>
                  <a:pt x="0" y="0"/>
                </a:moveTo>
                <a:lnTo>
                  <a:pt x="855266" y="0"/>
                </a:lnTo>
                <a:lnTo>
                  <a:pt x="855266" y="1152933"/>
                </a:lnTo>
                <a:lnTo>
                  <a:pt x="0" y="11529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2734775" y="1028700"/>
            <a:ext cx="1954753" cy="195475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B34593">
                    <a:alpha val="100000"/>
                  </a:srgbClr>
                </a:gs>
                <a:gs pos="100000">
                  <a:srgbClr val="151F52">
                    <a:alpha val="100000"/>
                  </a:srgbClr>
                </a:gs>
              </a:gsLst>
              <a:lin ang="5400000"/>
            </a:gra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1869"/>
                </a:lnSpc>
              </a:pPr>
            </a:p>
          </p:txBody>
        </p:sp>
      </p:grpSp>
      <p:sp>
        <p:nvSpPr>
          <p:cNvPr name="Freeform 17" id="17"/>
          <p:cNvSpPr/>
          <p:nvPr/>
        </p:nvSpPr>
        <p:spPr>
          <a:xfrm flipH="false" flipV="false" rot="0">
            <a:off x="13135685" y="1430408"/>
            <a:ext cx="1152932" cy="1152932"/>
          </a:xfrm>
          <a:custGeom>
            <a:avLst/>
            <a:gdLst/>
            <a:ahLst/>
            <a:cxnLst/>
            <a:rect r="r" b="b" t="t" l="l"/>
            <a:pathLst>
              <a:path h="1152932" w="1152932">
                <a:moveTo>
                  <a:pt x="0" y="0"/>
                </a:moveTo>
                <a:lnTo>
                  <a:pt x="1152933" y="0"/>
                </a:lnTo>
                <a:lnTo>
                  <a:pt x="1152933" y="1152932"/>
                </a:lnTo>
                <a:lnTo>
                  <a:pt x="0" y="11529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3104298" y="3952973"/>
            <a:ext cx="3927975" cy="3488531"/>
          </a:xfrm>
          <a:prstGeom prst="rect">
            <a:avLst/>
          </a:prstGeom>
        </p:spPr>
        <p:txBody>
          <a:bodyPr anchor="t" rtlCol="false" tIns="0" lIns="0" bIns="0" rIns="0">
            <a:spAutoFit/>
          </a:bodyPr>
          <a:lstStyle/>
          <a:p>
            <a:pPr>
              <a:lnSpc>
                <a:spcPts val="3499"/>
              </a:lnSpc>
            </a:pPr>
            <a:r>
              <a:rPr lang="en-US" sz="2499">
                <a:solidFill>
                  <a:srgbClr val="000000"/>
                </a:solidFill>
                <a:latin typeface="Open Sauce Light"/>
              </a:rPr>
              <a:t>Dotenv is a zero-dependency module that loads environment variables from a .env file into process.env.</a:t>
            </a:r>
            <a:r>
              <a:rPr lang="en-US" sz="2499">
                <a:solidFill>
                  <a:srgbClr val="000000"/>
                </a:solidFill>
                <a:latin typeface="Open Sauce Light"/>
              </a:rPr>
              <a:t> process.env now has the keys and values you defined in your .env file </a:t>
            </a:r>
          </a:p>
        </p:txBody>
      </p:sp>
      <p:sp>
        <p:nvSpPr>
          <p:cNvPr name="AutoShape 19" id="19"/>
          <p:cNvSpPr/>
          <p:nvPr/>
        </p:nvSpPr>
        <p:spPr>
          <a:xfrm flipH="true">
            <a:off x="2348881" y="596954"/>
            <a:ext cx="14579503" cy="21934"/>
          </a:xfrm>
          <a:prstGeom prst="line">
            <a:avLst/>
          </a:prstGeom>
          <a:ln cap="flat" w="76200">
            <a:solidFill>
              <a:srgbClr val="C23A97"/>
            </a:solidFill>
            <a:prstDash val="solid"/>
            <a:headEnd type="none" len="sm" w="sm"/>
            <a:tailEnd type="none" len="sm" w="sm"/>
          </a:ln>
        </p:spPr>
      </p:sp>
      <p:sp>
        <p:nvSpPr>
          <p:cNvPr name="TextBox 20" id="20"/>
          <p:cNvSpPr txBox="true"/>
          <p:nvPr/>
        </p:nvSpPr>
        <p:spPr>
          <a:xfrm rot="0">
            <a:off x="7445255" y="3952973"/>
            <a:ext cx="4386639" cy="5546070"/>
          </a:xfrm>
          <a:prstGeom prst="rect">
            <a:avLst/>
          </a:prstGeom>
        </p:spPr>
        <p:txBody>
          <a:bodyPr anchor="t" rtlCol="false" tIns="0" lIns="0" bIns="0" rIns="0">
            <a:spAutoFit/>
          </a:bodyPr>
          <a:lstStyle/>
          <a:p>
            <a:pPr>
              <a:lnSpc>
                <a:spcPts val="3499"/>
              </a:lnSpc>
            </a:pPr>
            <a:r>
              <a:rPr lang="en-US" sz="2499">
                <a:solidFill>
                  <a:srgbClr val="000000"/>
                </a:solidFill>
                <a:latin typeface="Open Sauce Light"/>
              </a:rPr>
              <a:t>Nodemon is a tool that helps develop Node.js based applications by automatically restarting the node application when file changes in the directory are detected. N</a:t>
            </a:r>
            <a:r>
              <a:rPr lang="en-US" sz="2499">
                <a:solidFill>
                  <a:srgbClr val="000000"/>
                </a:solidFill>
                <a:latin typeface="Open Sauce Light"/>
              </a:rPr>
              <a:t>odemon does not require any additional changes to your code or method of development. nodemon is a replacement wrapper for node. </a:t>
            </a:r>
          </a:p>
          <a:p>
            <a:pPr>
              <a:lnSpc>
                <a:spcPts val="2380"/>
              </a:lnSpc>
            </a:pPr>
          </a:p>
        </p:txBody>
      </p:sp>
      <p:sp>
        <p:nvSpPr>
          <p:cNvPr name="TextBox 21" id="21"/>
          <p:cNvSpPr txBox="true"/>
          <p:nvPr/>
        </p:nvSpPr>
        <p:spPr>
          <a:xfrm rot="0">
            <a:off x="3543182" y="3240628"/>
            <a:ext cx="3050207" cy="596800"/>
          </a:xfrm>
          <a:prstGeom prst="rect">
            <a:avLst/>
          </a:prstGeom>
        </p:spPr>
        <p:txBody>
          <a:bodyPr anchor="t" rtlCol="false" tIns="0" lIns="0" bIns="0" rIns="0">
            <a:spAutoFit/>
          </a:bodyPr>
          <a:lstStyle/>
          <a:p>
            <a:pPr>
              <a:lnSpc>
                <a:spcPts val="3849"/>
              </a:lnSpc>
              <a:spcBef>
                <a:spcPct val="0"/>
              </a:spcBef>
            </a:pPr>
            <a:r>
              <a:rPr lang="en-US" sz="3499" spc="139">
                <a:solidFill>
                  <a:srgbClr val="000000"/>
                </a:solidFill>
                <a:latin typeface="Agrandir Narrow Bold"/>
              </a:rPr>
              <a:t>DOTENV</a:t>
            </a:r>
          </a:p>
        </p:txBody>
      </p:sp>
      <p:sp>
        <p:nvSpPr>
          <p:cNvPr name="TextBox 22" id="22"/>
          <p:cNvSpPr txBox="true"/>
          <p:nvPr/>
        </p:nvSpPr>
        <p:spPr>
          <a:xfrm rot="0">
            <a:off x="7802428" y="3240628"/>
            <a:ext cx="3050207" cy="596800"/>
          </a:xfrm>
          <a:prstGeom prst="rect">
            <a:avLst/>
          </a:prstGeom>
        </p:spPr>
        <p:txBody>
          <a:bodyPr anchor="t" rtlCol="false" tIns="0" lIns="0" bIns="0" rIns="0">
            <a:spAutoFit/>
          </a:bodyPr>
          <a:lstStyle/>
          <a:p>
            <a:pPr>
              <a:lnSpc>
                <a:spcPts val="3849"/>
              </a:lnSpc>
              <a:spcBef>
                <a:spcPct val="0"/>
              </a:spcBef>
            </a:pPr>
            <a:r>
              <a:rPr lang="en-US" sz="3499" spc="139">
                <a:solidFill>
                  <a:srgbClr val="000000"/>
                </a:solidFill>
                <a:latin typeface="Agrandir Narrow Bold"/>
              </a:rPr>
              <a:t>NODEMON</a:t>
            </a:r>
          </a:p>
        </p:txBody>
      </p:sp>
      <p:sp>
        <p:nvSpPr>
          <p:cNvPr name="TextBox 23" id="23"/>
          <p:cNvSpPr txBox="true"/>
          <p:nvPr/>
        </p:nvSpPr>
        <p:spPr>
          <a:xfrm rot="0">
            <a:off x="12734775" y="3240628"/>
            <a:ext cx="3050207" cy="596800"/>
          </a:xfrm>
          <a:prstGeom prst="rect">
            <a:avLst/>
          </a:prstGeom>
        </p:spPr>
        <p:txBody>
          <a:bodyPr anchor="t" rtlCol="false" tIns="0" lIns="0" bIns="0" rIns="0">
            <a:spAutoFit/>
          </a:bodyPr>
          <a:lstStyle/>
          <a:p>
            <a:pPr>
              <a:lnSpc>
                <a:spcPts val="3849"/>
              </a:lnSpc>
              <a:spcBef>
                <a:spcPct val="0"/>
              </a:spcBef>
            </a:pPr>
            <a:r>
              <a:rPr lang="en-US" sz="3499" spc="139">
                <a:solidFill>
                  <a:srgbClr val="000000"/>
                </a:solidFill>
                <a:latin typeface="Agrandir Narrow Bold"/>
              </a:rPr>
              <a:t>BCRYPT</a:t>
            </a:r>
          </a:p>
        </p:txBody>
      </p:sp>
      <p:sp>
        <p:nvSpPr>
          <p:cNvPr name="TextBox 24" id="24"/>
          <p:cNvSpPr txBox="true"/>
          <p:nvPr/>
        </p:nvSpPr>
        <p:spPr>
          <a:xfrm rot="0">
            <a:off x="12328971" y="3952973"/>
            <a:ext cx="3927975" cy="3926582"/>
          </a:xfrm>
          <a:prstGeom prst="rect">
            <a:avLst/>
          </a:prstGeom>
        </p:spPr>
        <p:txBody>
          <a:bodyPr anchor="t" rtlCol="false" tIns="0" lIns="0" bIns="0" rIns="0">
            <a:spAutoFit/>
          </a:bodyPr>
          <a:lstStyle/>
          <a:p>
            <a:pPr>
              <a:lnSpc>
                <a:spcPts val="3499"/>
              </a:lnSpc>
            </a:pPr>
            <a:r>
              <a:rPr lang="en-US" sz="2499">
                <a:solidFill>
                  <a:srgbClr val="000000"/>
                </a:solidFill>
                <a:latin typeface="Open Sauce Light"/>
              </a:rPr>
              <a:t>Bcrypt is a library used to hash your passwords. Bcrypt hashing is CPU intensive which will cause the sync APIs to block the event loop and prevent your application from servicing any inbound requests or events.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5432501" y="1301195"/>
            <a:ext cx="6160724"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5054286" y="2209828"/>
            <a:ext cx="12530617" cy="7048472"/>
          </a:xfrm>
          <a:custGeom>
            <a:avLst/>
            <a:gdLst/>
            <a:ahLst/>
            <a:cxnLst/>
            <a:rect r="r" b="b" t="t" l="l"/>
            <a:pathLst>
              <a:path h="7048472" w="12530617">
                <a:moveTo>
                  <a:pt x="0" y="0"/>
                </a:moveTo>
                <a:lnTo>
                  <a:pt x="12530617" y="0"/>
                </a:lnTo>
                <a:lnTo>
                  <a:pt x="12530617" y="7048472"/>
                </a:lnTo>
                <a:lnTo>
                  <a:pt x="0" y="7048472"/>
                </a:lnTo>
                <a:lnTo>
                  <a:pt x="0" y="0"/>
                </a:lnTo>
                <a:close/>
              </a:path>
            </a:pathLst>
          </a:custGeom>
          <a:blipFill>
            <a:blip r:embed="rId4"/>
            <a:stretch>
              <a:fillRect l="0" t="0" r="0" b="0"/>
            </a:stretch>
          </a:blipFill>
        </p:spPr>
      </p:sp>
      <p:sp>
        <p:nvSpPr>
          <p:cNvPr name="TextBox 5" id="5"/>
          <p:cNvSpPr txBox="true"/>
          <p:nvPr/>
        </p:nvSpPr>
        <p:spPr>
          <a:xfrm rot="0">
            <a:off x="1028700" y="4412572"/>
            <a:ext cx="3768931" cy="1954995"/>
          </a:xfrm>
          <a:prstGeom prst="rect">
            <a:avLst/>
          </a:prstGeom>
        </p:spPr>
        <p:txBody>
          <a:bodyPr anchor="t" rtlCol="false" tIns="0" lIns="0" bIns="0" rIns="0">
            <a:spAutoFit/>
          </a:bodyPr>
          <a:lstStyle/>
          <a:p>
            <a:pPr>
              <a:lnSpc>
                <a:spcPts val="3968"/>
              </a:lnSpc>
            </a:pPr>
            <a:r>
              <a:rPr lang="en-US" sz="2699">
                <a:solidFill>
                  <a:srgbClr val="000000"/>
                </a:solidFill>
                <a:latin typeface="Open Sauce Light"/>
              </a:rPr>
              <a:t>Here, we have an admin user who can create products, create categories etc.</a:t>
            </a:r>
          </a:p>
        </p:txBody>
      </p:sp>
      <p:sp>
        <p:nvSpPr>
          <p:cNvPr name="TextBox 6" id="6"/>
          <p:cNvSpPr txBox="true"/>
          <p:nvPr/>
        </p:nvSpPr>
        <p:spPr>
          <a:xfrm rot="0">
            <a:off x="5432501" y="217958"/>
            <a:ext cx="6753135" cy="1045137"/>
          </a:xfrm>
          <a:prstGeom prst="rect">
            <a:avLst/>
          </a:prstGeom>
        </p:spPr>
        <p:txBody>
          <a:bodyPr anchor="t" rtlCol="false" tIns="0" lIns="0" bIns="0" rIns="0">
            <a:spAutoFit/>
          </a:bodyPr>
          <a:lstStyle/>
          <a:p>
            <a:pPr>
              <a:lnSpc>
                <a:spcPts val="8030"/>
              </a:lnSpc>
            </a:pPr>
            <a:r>
              <a:rPr lang="en-US" sz="7300" spc="1131">
                <a:solidFill>
                  <a:srgbClr val="000000"/>
                </a:solidFill>
                <a:latin typeface="Open Sauce Medium"/>
              </a:rPr>
              <a:t>WORKING..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53185" y="2577545"/>
            <a:ext cx="10561710" cy="5940962"/>
          </a:xfrm>
          <a:custGeom>
            <a:avLst/>
            <a:gdLst/>
            <a:ahLst/>
            <a:cxnLst/>
            <a:rect r="r" b="b" t="t" l="l"/>
            <a:pathLst>
              <a:path h="5940962" w="10561710">
                <a:moveTo>
                  <a:pt x="0" y="0"/>
                </a:moveTo>
                <a:lnTo>
                  <a:pt x="10561710" y="0"/>
                </a:lnTo>
                <a:lnTo>
                  <a:pt x="10561710" y="5940962"/>
                </a:lnTo>
                <a:lnTo>
                  <a:pt x="0" y="5940962"/>
                </a:lnTo>
                <a:lnTo>
                  <a:pt x="0" y="0"/>
                </a:lnTo>
                <a:close/>
              </a:path>
            </a:pathLst>
          </a:custGeom>
          <a:blipFill>
            <a:blip r:embed="rId4"/>
            <a:stretch>
              <a:fillRect l="0" t="0" r="0" b="0"/>
            </a:stretch>
          </a:blipFill>
        </p:spPr>
      </p:sp>
      <p:sp>
        <p:nvSpPr>
          <p:cNvPr name="TextBox 4" id="4"/>
          <p:cNvSpPr txBox="true"/>
          <p:nvPr/>
        </p:nvSpPr>
        <p:spPr>
          <a:xfrm rot="0">
            <a:off x="1671647" y="3389827"/>
            <a:ext cx="3768931" cy="3440671"/>
          </a:xfrm>
          <a:prstGeom prst="rect">
            <a:avLst/>
          </a:prstGeom>
        </p:spPr>
        <p:txBody>
          <a:bodyPr anchor="t" rtlCol="false" tIns="0" lIns="0" bIns="0" rIns="0">
            <a:spAutoFit/>
          </a:bodyPr>
          <a:lstStyle/>
          <a:p>
            <a:pPr>
              <a:lnSpc>
                <a:spcPts val="3968"/>
              </a:lnSpc>
            </a:pPr>
            <a:r>
              <a:rPr lang="en-US" sz="2699">
                <a:solidFill>
                  <a:srgbClr val="000000"/>
                </a:solidFill>
                <a:latin typeface="Open Sauce Light"/>
              </a:rPr>
              <a:t>Now, the customer can select the products accordingly, filter it according to category, filter it by price and add it to cart also.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252651" y="1814168"/>
            <a:ext cx="12530617" cy="7048472"/>
          </a:xfrm>
          <a:custGeom>
            <a:avLst/>
            <a:gdLst/>
            <a:ahLst/>
            <a:cxnLst/>
            <a:rect r="r" b="b" t="t" l="l"/>
            <a:pathLst>
              <a:path h="7048472" w="12530617">
                <a:moveTo>
                  <a:pt x="0" y="0"/>
                </a:moveTo>
                <a:lnTo>
                  <a:pt x="12530617" y="0"/>
                </a:lnTo>
                <a:lnTo>
                  <a:pt x="12530617" y="7048472"/>
                </a:lnTo>
                <a:lnTo>
                  <a:pt x="0" y="7048472"/>
                </a:lnTo>
                <a:lnTo>
                  <a:pt x="0" y="0"/>
                </a:lnTo>
                <a:close/>
              </a:path>
            </a:pathLst>
          </a:custGeom>
          <a:blipFill>
            <a:blip r:embed="rId4"/>
            <a:stretch>
              <a:fillRect l="0" t="0" r="0" b="0"/>
            </a:stretch>
          </a:blipFill>
        </p:spPr>
      </p:sp>
      <p:sp>
        <p:nvSpPr>
          <p:cNvPr name="TextBox 4" id="4"/>
          <p:cNvSpPr txBox="true"/>
          <p:nvPr/>
        </p:nvSpPr>
        <p:spPr>
          <a:xfrm rot="0">
            <a:off x="1195985" y="4132665"/>
            <a:ext cx="3768931" cy="1954995"/>
          </a:xfrm>
          <a:prstGeom prst="rect">
            <a:avLst/>
          </a:prstGeom>
        </p:spPr>
        <p:txBody>
          <a:bodyPr anchor="t" rtlCol="false" tIns="0" lIns="0" bIns="0" rIns="0">
            <a:spAutoFit/>
          </a:bodyPr>
          <a:lstStyle/>
          <a:p>
            <a:pPr>
              <a:lnSpc>
                <a:spcPts val="3968"/>
              </a:lnSpc>
            </a:pPr>
            <a:r>
              <a:rPr lang="en-US" sz="2699">
                <a:solidFill>
                  <a:srgbClr val="000000"/>
                </a:solidFill>
                <a:latin typeface="Open Sauce Light"/>
              </a:rPr>
              <a:t>Here, products gets added to the cart and alongside the bill is shown.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728683" y="1619264"/>
            <a:ext cx="12530617" cy="7048472"/>
          </a:xfrm>
          <a:custGeom>
            <a:avLst/>
            <a:gdLst/>
            <a:ahLst/>
            <a:cxnLst/>
            <a:rect r="r" b="b" t="t" l="l"/>
            <a:pathLst>
              <a:path h="7048472" w="12530617">
                <a:moveTo>
                  <a:pt x="0" y="0"/>
                </a:moveTo>
                <a:lnTo>
                  <a:pt x="12530617" y="0"/>
                </a:lnTo>
                <a:lnTo>
                  <a:pt x="12530617" y="7048472"/>
                </a:lnTo>
                <a:lnTo>
                  <a:pt x="0" y="7048472"/>
                </a:lnTo>
                <a:lnTo>
                  <a:pt x="0" y="0"/>
                </a:lnTo>
                <a:close/>
              </a:path>
            </a:pathLst>
          </a:custGeom>
          <a:blipFill>
            <a:blip r:embed="rId4"/>
            <a:stretch>
              <a:fillRect l="0" t="0" r="0" b="0"/>
            </a:stretch>
          </a:blipFill>
        </p:spPr>
      </p:sp>
      <p:sp>
        <p:nvSpPr>
          <p:cNvPr name="TextBox 4" id="4"/>
          <p:cNvSpPr txBox="true"/>
          <p:nvPr/>
        </p:nvSpPr>
        <p:spPr>
          <a:xfrm rot="0">
            <a:off x="1028700" y="3885678"/>
            <a:ext cx="3546372" cy="2420395"/>
          </a:xfrm>
          <a:prstGeom prst="rect">
            <a:avLst/>
          </a:prstGeom>
        </p:spPr>
        <p:txBody>
          <a:bodyPr anchor="t" rtlCol="false" tIns="0" lIns="0" bIns="0" rIns="0">
            <a:spAutoFit/>
          </a:bodyPr>
          <a:lstStyle/>
          <a:p>
            <a:pPr>
              <a:lnSpc>
                <a:spcPts val="4850"/>
              </a:lnSpc>
            </a:pPr>
            <a:r>
              <a:rPr lang="en-US" sz="3299">
                <a:solidFill>
                  <a:srgbClr val="000000"/>
                </a:solidFill>
                <a:latin typeface="Open Sauce Light"/>
              </a:rPr>
              <a:t>Different categories of products are shown here.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4013860" y="2903728"/>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1573106" y="4130412"/>
            <a:ext cx="2265543" cy="638076"/>
          </a:xfrm>
          <a:prstGeom prst="rect">
            <a:avLst/>
          </a:prstGeom>
        </p:spPr>
        <p:txBody>
          <a:bodyPr anchor="t" rtlCol="false" tIns="0" lIns="0" bIns="0" rIns="0">
            <a:spAutoFit/>
          </a:bodyPr>
          <a:lstStyle/>
          <a:p>
            <a:pPr algn="ctr">
              <a:lnSpc>
                <a:spcPts val="4950"/>
              </a:lnSpc>
            </a:pPr>
            <a:r>
              <a:rPr lang="en-US" sz="4500" spc="144">
                <a:solidFill>
                  <a:srgbClr val="FFFFFF"/>
                </a:solidFill>
                <a:latin typeface="Open Sauce Medium"/>
              </a:rPr>
              <a:t>01</a:t>
            </a:r>
          </a:p>
        </p:txBody>
      </p:sp>
      <p:sp>
        <p:nvSpPr>
          <p:cNvPr name="TextBox 5" id="5"/>
          <p:cNvSpPr txBox="true"/>
          <p:nvPr/>
        </p:nvSpPr>
        <p:spPr>
          <a:xfrm rot="0">
            <a:off x="3838649" y="1790820"/>
            <a:ext cx="10610702" cy="1139750"/>
          </a:xfrm>
          <a:prstGeom prst="rect">
            <a:avLst/>
          </a:prstGeom>
        </p:spPr>
        <p:txBody>
          <a:bodyPr anchor="t" rtlCol="false" tIns="0" lIns="0" bIns="0" rIns="0">
            <a:spAutoFit/>
          </a:bodyPr>
          <a:lstStyle/>
          <a:p>
            <a:pPr algn="ctr">
              <a:lnSpc>
                <a:spcPts val="8799"/>
              </a:lnSpc>
            </a:pPr>
            <a:r>
              <a:rPr lang="en-US" sz="7999" spc="1095">
                <a:solidFill>
                  <a:srgbClr val="FFFFFF"/>
                </a:solidFill>
                <a:latin typeface="Open Sauce Medium"/>
              </a:rPr>
              <a:t>TEAM MEMBERS</a:t>
            </a:r>
          </a:p>
        </p:txBody>
      </p:sp>
      <p:sp>
        <p:nvSpPr>
          <p:cNvPr name="TextBox 6" id="6"/>
          <p:cNvSpPr txBox="true"/>
          <p:nvPr/>
        </p:nvSpPr>
        <p:spPr>
          <a:xfrm rot="0">
            <a:off x="3734844" y="4026614"/>
            <a:ext cx="13524456" cy="794236"/>
          </a:xfrm>
          <a:prstGeom prst="rect">
            <a:avLst/>
          </a:prstGeom>
        </p:spPr>
        <p:txBody>
          <a:bodyPr anchor="t" rtlCol="false" tIns="0" lIns="0" bIns="0" rIns="0">
            <a:spAutoFit/>
          </a:bodyPr>
          <a:lstStyle/>
          <a:p>
            <a:pPr>
              <a:lnSpc>
                <a:spcPts val="6100"/>
              </a:lnSpc>
              <a:spcBef>
                <a:spcPct val="0"/>
              </a:spcBef>
            </a:pPr>
            <a:r>
              <a:rPr lang="en-US" sz="5546" spc="205">
                <a:solidFill>
                  <a:srgbClr val="FFFFFF"/>
                </a:solidFill>
                <a:latin typeface="Open Sauce"/>
              </a:rPr>
              <a:t>Mayank Gupta (2110991946)</a:t>
            </a:r>
          </a:p>
        </p:txBody>
      </p:sp>
      <p:sp>
        <p:nvSpPr>
          <p:cNvPr name="TextBox 7" id="7"/>
          <p:cNvSpPr txBox="true"/>
          <p:nvPr/>
        </p:nvSpPr>
        <p:spPr>
          <a:xfrm rot="0">
            <a:off x="1573106" y="5370877"/>
            <a:ext cx="2265543" cy="638076"/>
          </a:xfrm>
          <a:prstGeom prst="rect">
            <a:avLst/>
          </a:prstGeom>
        </p:spPr>
        <p:txBody>
          <a:bodyPr anchor="t" rtlCol="false" tIns="0" lIns="0" bIns="0" rIns="0">
            <a:spAutoFit/>
          </a:bodyPr>
          <a:lstStyle/>
          <a:p>
            <a:pPr algn="ctr">
              <a:lnSpc>
                <a:spcPts val="4950"/>
              </a:lnSpc>
            </a:pPr>
            <a:r>
              <a:rPr lang="en-US" sz="4500" spc="144">
                <a:solidFill>
                  <a:srgbClr val="FFFFFF"/>
                </a:solidFill>
                <a:latin typeface="Open Sauce Medium"/>
              </a:rPr>
              <a:t>02</a:t>
            </a:r>
          </a:p>
        </p:txBody>
      </p:sp>
      <p:sp>
        <p:nvSpPr>
          <p:cNvPr name="TextBox 8" id="8"/>
          <p:cNvSpPr txBox="true"/>
          <p:nvPr/>
        </p:nvSpPr>
        <p:spPr>
          <a:xfrm rot="0">
            <a:off x="3838649" y="5267079"/>
            <a:ext cx="13524456" cy="794286"/>
          </a:xfrm>
          <a:prstGeom prst="rect">
            <a:avLst/>
          </a:prstGeom>
        </p:spPr>
        <p:txBody>
          <a:bodyPr anchor="t" rtlCol="false" tIns="0" lIns="0" bIns="0" rIns="0">
            <a:spAutoFit/>
          </a:bodyPr>
          <a:lstStyle/>
          <a:p>
            <a:pPr>
              <a:lnSpc>
                <a:spcPts val="6105"/>
              </a:lnSpc>
              <a:spcBef>
                <a:spcPct val="0"/>
              </a:spcBef>
            </a:pPr>
            <a:r>
              <a:rPr lang="en-US" sz="5550" spc="205">
                <a:solidFill>
                  <a:srgbClr val="FFFFFF"/>
                </a:solidFill>
                <a:latin typeface="Open Sauce"/>
              </a:rPr>
              <a:t>Mohd. Tariq (2110991954)</a:t>
            </a:r>
          </a:p>
        </p:txBody>
      </p:sp>
      <p:sp>
        <p:nvSpPr>
          <p:cNvPr name="TextBox 9" id="9"/>
          <p:cNvSpPr txBox="true"/>
          <p:nvPr/>
        </p:nvSpPr>
        <p:spPr>
          <a:xfrm rot="0">
            <a:off x="1573106" y="6611324"/>
            <a:ext cx="2265543" cy="638076"/>
          </a:xfrm>
          <a:prstGeom prst="rect">
            <a:avLst/>
          </a:prstGeom>
        </p:spPr>
        <p:txBody>
          <a:bodyPr anchor="t" rtlCol="false" tIns="0" lIns="0" bIns="0" rIns="0">
            <a:spAutoFit/>
          </a:bodyPr>
          <a:lstStyle/>
          <a:p>
            <a:pPr algn="ctr">
              <a:lnSpc>
                <a:spcPts val="4950"/>
              </a:lnSpc>
            </a:pPr>
            <a:r>
              <a:rPr lang="en-US" sz="4500" spc="144">
                <a:solidFill>
                  <a:srgbClr val="FFFFFF"/>
                </a:solidFill>
                <a:latin typeface="Open Sauce Medium"/>
              </a:rPr>
              <a:t>03</a:t>
            </a:r>
          </a:p>
        </p:txBody>
      </p:sp>
      <p:sp>
        <p:nvSpPr>
          <p:cNvPr name="TextBox 10" id="10"/>
          <p:cNvSpPr txBox="true"/>
          <p:nvPr/>
        </p:nvSpPr>
        <p:spPr>
          <a:xfrm rot="0">
            <a:off x="1573106" y="7852749"/>
            <a:ext cx="2265543" cy="638076"/>
          </a:xfrm>
          <a:prstGeom prst="rect">
            <a:avLst/>
          </a:prstGeom>
        </p:spPr>
        <p:txBody>
          <a:bodyPr anchor="t" rtlCol="false" tIns="0" lIns="0" bIns="0" rIns="0">
            <a:spAutoFit/>
          </a:bodyPr>
          <a:lstStyle/>
          <a:p>
            <a:pPr algn="ctr">
              <a:lnSpc>
                <a:spcPts val="4950"/>
              </a:lnSpc>
            </a:pPr>
            <a:r>
              <a:rPr lang="en-US" sz="4500" spc="144">
                <a:solidFill>
                  <a:srgbClr val="FFFFFF"/>
                </a:solidFill>
                <a:latin typeface="Open Sauce Medium"/>
              </a:rPr>
              <a:t>04</a:t>
            </a:r>
          </a:p>
        </p:txBody>
      </p:sp>
      <p:sp>
        <p:nvSpPr>
          <p:cNvPr name="TextBox 11" id="11"/>
          <p:cNvSpPr txBox="true"/>
          <p:nvPr/>
        </p:nvSpPr>
        <p:spPr>
          <a:xfrm rot="0">
            <a:off x="3838649" y="6506549"/>
            <a:ext cx="13524456" cy="794286"/>
          </a:xfrm>
          <a:prstGeom prst="rect">
            <a:avLst/>
          </a:prstGeom>
        </p:spPr>
        <p:txBody>
          <a:bodyPr anchor="t" rtlCol="false" tIns="0" lIns="0" bIns="0" rIns="0">
            <a:spAutoFit/>
          </a:bodyPr>
          <a:lstStyle/>
          <a:p>
            <a:pPr>
              <a:lnSpc>
                <a:spcPts val="6105"/>
              </a:lnSpc>
              <a:spcBef>
                <a:spcPct val="0"/>
              </a:spcBef>
            </a:pPr>
            <a:r>
              <a:rPr lang="en-US" sz="5550" spc="205">
                <a:solidFill>
                  <a:srgbClr val="FFFFFF"/>
                </a:solidFill>
                <a:latin typeface="Open Sauce"/>
              </a:rPr>
              <a:t>Vidhi Thakur (2110992088)</a:t>
            </a:r>
          </a:p>
        </p:txBody>
      </p:sp>
      <p:sp>
        <p:nvSpPr>
          <p:cNvPr name="TextBox 12" id="12"/>
          <p:cNvSpPr txBox="true"/>
          <p:nvPr/>
        </p:nvSpPr>
        <p:spPr>
          <a:xfrm rot="0">
            <a:off x="3838649" y="7795599"/>
            <a:ext cx="13524456" cy="794286"/>
          </a:xfrm>
          <a:prstGeom prst="rect">
            <a:avLst/>
          </a:prstGeom>
        </p:spPr>
        <p:txBody>
          <a:bodyPr anchor="t" rtlCol="false" tIns="0" lIns="0" bIns="0" rIns="0">
            <a:spAutoFit/>
          </a:bodyPr>
          <a:lstStyle/>
          <a:p>
            <a:pPr>
              <a:lnSpc>
                <a:spcPts val="6105"/>
              </a:lnSpc>
              <a:spcBef>
                <a:spcPct val="0"/>
              </a:spcBef>
            </a:pPr>
            <a:r>
              <a:rPr lang="en-US" sz="5550" spc="205">
                <a:solidFill>
                  <a:srgbClr val="FFFFFF"/>
                </a:solidFill>
                <a:latin typeface="Open Sauce"/>
              </a:rPr>
              <a:t>Nawed Alam (2110992080)</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377195" y="1619264"/>
            <a:ext cx="12530617" cy="7048472"/>
          </a:xfrm>
          <a:custGeom>
            <a:avLst/>
            <a:gdLst/>
            <a:ahLst/>
            <a:cxnLst/>
            <a:rect r="r" b="b" t="t" l="l"/>
            <a:pathLst>
              <a:path h="7048472" w="12530617">
                <a:moveTo>
                  <a:pt x="0" y="0"/>
                </a:moveTo>
                <a:lnTo>
                  <a:pt x="12530617" y="0"/>
                </a:lnTo>
                <a:lnTo>
                  <a:pt x="12530617" y="7048472"/>
                </a:lnTo>
                <a:lnTo>
                  <a:pt x="0" y="7048472"/>
                </a:lnTo>
                <a:lnTo>
                  <a:pt x="0" y="0"/>
                </a:lnTo>
                <a:close/>
              </a:path>
            </a:pathLst>
          </a:custGeom>
          <a:blipFill>
            <a:blip r:embed="rId4"/>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0">
            <a:off x="2878692" y="1619264"/>
            <a:ext cx="12530617" cy="7048472"/>
          </a:xfrm>
          <a:custGeom>
            <a:avLst/>
            <a:gdLst/>
            <a:ahLst/>
            <a:cxnLst/>
            <a:rect r="r" b="b" t="t" l="l"/>
            <a:pathLst>
              <a:path h="7048472" w="12530617">
                <a:moveTo>
                  <a:pt x="0" y="0"/>
                </a:moveTo>
                <a:lnTo>
                  <a:pt x="12530616" y="0"/>
                </a:lnTo>
                <a:lnTo>
                  <a:pt x="12530616" y="7048472"/>
                </a:lnTo>
                <a:lnTo>
                  <a:pt x="0" y="7048472"/>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TextBox 3" id="3"/>
          <p:cNvSpPr txBox="true"/>
          <p:nvPr/>
        </p:nvSpPr>
        <p:spPr>
          <a:xfrm rot="0">
            <a:off x="6373627" y="4489487"/>
            <a:ext cx="5540747" cy="1184201"/>
          </a:xfrm>
          <a:prstGeom prst="rect">
            <a:avLst/>
          </a:prstGeom>
        </p:spPr>
        <p:txBody>
          <a:bodyPr anchor="t" rtlCol="false" tIns="0" lIns="0" bIns="0" rIns="0">
            <a:spAutoFit/>
          </a:bodyPr>
          <a:lstStyle/>
          <a:p>
            <a:pPr algn="ctr">
              <a:lnSpc>
                <a:spcPts val="7699"/>
              </a:lnSpc>
              <a:spcBef>
                <a:spcPct val="0"/>
              </a:spcBef>
            </a:pPr>
            <a:r>
              <a:rPr lang="en-US" sz="6999" spc="279">
                <a:solidFill>
                  <a:srgbClr val="FFFFFF"/>
                </a:solidFill>
                <a:latin typeface="Agrandir Narrow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grpSp>
        <p:nvGrpSpPr>
          <p:cNvPr name="Group 2" id="2"/>
          <p:cNvGrpSpPr/>
          <p:nvPr/>
        </p:nvGrpSpPr>
        <p:grpSpPr>
          <a:xfrm rot="5400000">
            <a:off x="8046708" y="385825"/>
            <a:ext cx="11245538" cy="9778557"/>
            <a:chOff x="0" y="0"/>
            <a:chExt cx="2961788" cy="2575423"/>
          </a:xfrm>
        </p:grpSpPr>
        <p:sp>
          <p:nvSpPr>
            <p:cNvPr name="Freeform 3" id="3"/>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4" id="4"/>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5" id="5"/>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Freeform 6" id="6"/>
          <p:cNvSpPr/>
          <p:nvPr/>
        </p:nvSpPr>
        <p:spPr>
          <a:xfrm flipH="false" flipV="false" rot="0">
            <a:off x="42016" y="2561194"/>
            <a:ext cx="8738183" cy="4915228"/>
          </a:xfrm>
          <a:custGeom>
            <a:avLst/>
            <a:gdLst/>
            <a:ahLst/>
            <a:cxnLst/>
            <a:rect r="r" b="b" t="t" l="l"/>
            <a:pathLst>
              <a:path h="4915228" w="8738183">
                <a:moveTo>
                  <a:pt x="0" y="0"/>
                </a:moveTo>
                <a:lnTo>
                  <a:pt x="8738182" y="0"/>
                </a:lnTo>
                <a:lnTo>
                  <a:pt x="8738182" y="4915228"/>
                </a:lnTo>
                <a:lnTo>
                  <a:pt x="0" y="4915228"/>
                </a:lnTo>
                <a:lnTo>
                  <a:pt x="0" y="0"/>
                </a:lnTo>
                <a:close/>
              </a:path>
            </a:pathLst>
          </a:custGeom>
          <a:blipFill>
            <a:blip r:embed="rId2"/>
            <a:stretch>
              <a:fillRect l="0" t="0" r="0" b="0"/>
            </a:stretch>
          </a:blipFill>
        </p:spPr>
      </p:sp>
      <p:sp>
        <p:nvSpPr>
          <p:cNvPr name="TextBox 7" id="7"/>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8" id="8"/>
          <p:cNvSpPr txBox="true"/>
          <p:nvPr/>
        </p:nvSpPr>
        <p:spPr>
          <a:xfrm rot="0">
            <a:off x="10559239" y="4381288"/>
            <a:ext cx="5870874" cy="3638154"/>
          </a:xfrm>
          <a:prstGeom prst="rect">
            <a:avLst/>
          </a:prstGeom>
        </p:spPr>
        <p:txBody>
          <a:bodyPr anchor="t" rtlCol="false" tIns="0" lIns="0" bIns="0" rIns="0">
            <a:spAutoFit/>
          </a:bodyPr>
          <a:lstStyle/>
          <a:p>
            <a:pPr>
              <a:lnSpc>
                <a:spcPts val="3674"/>
              </a:lnSpc>
            </a:pPr>
            <a:r>
              <a:rPr lang="en-US" sz="2499">
                <a:solidFill>
                  <a:srgbClr val="FFFFFF"/>
                </a:solidFill>
                <a:latin typeface="Open Sauce Light"/>
              </a:rPr>
              <a:t>An e-commerce website made using MERN Stack. Here, we have an admin who can add products and a customer who can purchase the products.  Front-end is managed using react.js while backend is managed using node.js and express.js. Database is managed using mongoDB.</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8525781" y="3598425"/>
            <a:ext cx="9144000" cy="3305558"/>
          </a:xfrm>
          <a:prstGeom prst="rect">
            <a:avLst/>
          </a:prstGeom>
        </p:spPr>
        <p:txBody>
          <a:bodyPr anchor="t" rtlCol="false" tIns="0" lIns="0" bIns="0" rIns="0">
            <a:spAutoFit/>
          </a:bodyPr>
          <a:lstStyle/>
          <a:p>
            <a:pPr marL="777230" indent="-388615" lvl="1">
              <a:lnSpc>
                <a:spcPts val="5291"/>
              </a:lnSpc>
              <a:buFont typeface="Arial"/>
              <a:buChar char="•"/>
            </a:pPr>
            <a:r>
              <a:rPr lang="en-US" sz="3599">
                <a:solidFill>
                  <a:srgbClr val="000000"/>
                </a:solidFill>
                <a:latin typeface="Open Sauce Light"/>
              </a:rPr>
              <a:t>User Authentication and Authorization.</a:t>
            </a:r>
          </a:p>
          <a:p>
            <a:pPr marL="777230" indent="-388615" lvl="1">
              <a:lnSpc>
                <a:spcPts val="5291"/>
              </a:lnSpc>
              <a:buFont typeface="Arial"/>
              <a:buChar char="•"/>
            </a:pPr>
            <a:r>
              <a:rPr lang="en-US" sz="3599">
                <a:solidFill>
                  <a:srgbClr val="000000"/>
                </a:solidFill>
                <a:latin typeface="Open Sauce Light"/>
              </a:rPr>
              <a:t>Product catalog and listings.</a:t>
            </a:r>
          </a:p>
          <a:p>
            <a:pPr marL="777230" indent="-388615" lvl="1">
              <a:lnSpc>
                <a:spcPts val="5291"/>
              </a:lnSpc>
              <a:buFont typeface="Arial"/>
              <a:buChar char="•"/>
            </a:pPr>
            <a:r>
              <a:rPr lang="en-US" sz="3599">
                <a:solidFill>
                  <a:srgbClr val="000000"/>
                </a:solidFill>
                <a:latin typeface="Open Sauce Light"/>
              </a:rPr>
              <a:t>Shopping cart functionality.</a:t>
            </a:r>
          </a:p>
          <a:p>
            <a:pPr marL="777230" indent="-388615" lvl="1">
              <a:lnSpc>
                <a:spcPts val="5291"/>
              </a:lnSpc>
              <a:buFont typeface="Arial"/>
              <a:buChar char="•"/>
            </a:pPr>
            <a:r>
              <a:rPr lang="en-US" sz="3599">
                <a:solidFill>
                  <a:srgbClr val="000000"/>
                </a:solidFill>
                <a:latin typeface="Open Sauce Light"/>
              </a:rPr>
              <a:t>Order processing and fulfillment process.</a:t>
            </a:r>
          </a:p>
        </p:txBody>
      </p:sp>
      <p:sp>
        <p:nvSpPr>
          <p:cNvPr name="TextBox 7" id="7"/>
          <p:cNvSpPr txBox="true"/>
          <p:nvPr/>
        </p:nvSpPr>
        <p:spPr>
          <a:xfrm rot="0">
            <a:off x="1346762" y="4530887"/>
            <a:ext cx="6543672" cy="888457"/>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rPr>
              <a:t>KEY FEATURES</a:t>
            </a:r>
          </a:p>
        </p:txBody>
      </p:sp>
      <p:sp>
        <p:nvSpPr>
          <p:cNvPr name="AutoShape 8" id="8"/>
          <p:cNvSpPr/>
          <p:nvPr/>
        </p:nvSpPr>
        <p:spPr>
          <a:xfrm flipH="true" flipV="true">
            <a:off x="-7266123" y="5419344"/>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9144000" y="3186993"/>
            <a:ext cx="7571679" cy="4259069"/>
          </a:xfrm>
          <a:custGeom>
            <a:avLst/>
            <a:gdLst/>
            <a:ahLst/>
            <a:cxnLst/>
            <a:rect r="r" b="b" t="t" l="l"/>
            <a:pathLst>
              <a:path h="4259069" w="7571679">
                <a:moveTo>
                  <a:pt x="0" y="0"/>
                </a:moveTo>
                <a:lnTo>
                  <a:pt x="7571679" y="0"/>
                </a:lnTo>
                <a:lnTo>
                  <a:pt x="7571679" y="4259069"/>
                </a:lnTo>
                <a:lnTo>
                  <a:pt x="0" y="4259069"/>
                </a:lnTo>
                <a:lnTo>
                  <a:pt x="0" y="0"/>
                </a:lnTo>
                <a:close/>
              </a:path>
            </a:pathLst>
          </a:custGeom>
          <a:blipFill>
            <a:blip r:embed="rId3"/>
            <a:stretch>
              <a:fillRect l="0" t="0" r="0" b="0"/>
            </a:stretch>
          </a:blipFill>
        </p:spPr>
      </p:sp>
      <p:sp>
        <p:nvSpPr>
          <p:cNvPr name="Freeform 7" id="7"/>
          <p:cNvSpPr/>
          <p:nvPr/>
        </p:nvSpPr>
        <p:spPr>
          <a:xfrm flipH="false" flipV="false" rot="0">
            <a:off x="1871943" y="3374849"/>
            <a:ext cx="7107406" cy="3997916"/>
          </a:xfrm>
          <a:custGeom>
            <a:avLst/>
            <a:gdLst/>
            <a:ahLst/>
            <a:cxnLst/>
            <a:rect r="r" b="b" t="t" l="l"/>
            <a:pathLst>
              <a:path h="3997916" w="7107406">
                <a:moveTo>
                  <a:pt x="0" y="0"/>
                </a:moveTo>
                <a:lnTo>
                  <a:pt x="7107406" y="0"/>
                </a:lnTo>
                <a:lnTo>
                  <a:pt x="7107406" y="3997916"/>
                </a:lnTo>
                <a:lnTo>
                  <a:pt x="0" y="3997916"/>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290233" y="3513582"/>
            <a:ext cx="6160724"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7658946" y="2051249"/>
            <a:ext cx="11350839" cy="6235137"/>
          </a:xfrm>
          <a:custGeom>
            <a:avLst/>
            <a:gdLst/>
            <a:ahLst/>
            <a:cxnLst/>
            <a:rect r="r" b="b" t="t" l="l"/>
            <a:pathLst>
              <a:path h="6235137" w="11350839">
                <a:moveTo>
                  <a:pt x="0" y="0"/>
                </a:moveTo>
                <a:lnTo>
                  <a:pt x="11350838" y="0"/>
                </a:lnTo>
                <a:lnTo>
                  <a:pt x="11350838" y="6235138"/>
                </a:lnTo>
                <a:lnTo>
                  <a:pt x="0" y="6235138"/>
                </a:lnTo>
                <a:lnTo>
                  <a:pt x="0" y="0"/>
                </a:lnTo>
                <a:close/>
              </a:path>
            </a:pathLst>
          </a:custGeom>
          <a:blipFill>
            <a:blip r:embed="rId4"/>
            <a:stretch>
              <a:fillRect l="0" t="0" r="0" b="0"/>
            </a:stretch>
          </a:blipFill>
        </p:spPr>
      </p:sp>
      <p:sp>
        <p:nvSpPr>
          <p:cNvPr name="TextBox 5" id="5"/>
          <p:cNvSpPr txBox="true"/>
          <p:nvPr/>
        </p:nvSpPr>
        <p:spPr>
          <a:xfrm rot="0">
            <a:off x="808899" y="4189857"/>
            <a:ext cx="7123393" cy="4998425"/>
          </a:xfrm>
          <a:prstGeom prst="rect">
            <a:avLst/>
          </a:prstGeom>
        </p:spPr>
        <p:txBody>
          <a:bodyPr anchor="t" rtlCol="false" tIns="0" lIns="0" bIns="0" rIns="0">
            <a:spAutoFit/>
          </a:bodyPr>
          <a:lstStyle/>
          <a:p>
            <a:pPr marL="971535" indent="-485768" lvl="1">
              <a:lnSpc>
                <a:spcPts val="6614"/>
              </a:lnSpc>
              <a:buFont typeface="Arial"/>
              <a:buChar char="•"/>
            </a:pPr>
            <a:r>
              <a:rPr lang="en-US" sz="4499">
                <a:solidFill>
                  <a:srgbClr val="000000"/>
                </a:solidFill>
                <a:latin typeface="Open Sauce Light"/>
              </a:rPr>
              <a:t>Client side using React.js</a:t>
            </a:r>
          </a:p>
          <a:p>
            <a:pPr marL="971535" indent="-485768" lvl="1">
              <a:lnSpc>
                <a:spcPts val="6614"/>
              </a:lnSpc>
              <a:buFont typeface="Arial"/>
              <a:buChar char="•"/>
            </a:pPr>
            <a:r>
              <a:rPr lang="en-US" sz="4499">
                <a:solidFill>
                  <a:srgbClr val="000000"/>
                </a:solidFill>
                <a:latin typeface="Open Sauce Light"/>
              </a:rPr>
              <a:t>Server side using Node.js</a:t>
            </a:r>
          </a:p>
          <a:p>
            <a:pPr marL="971535" indent="-485768" lvl="1">
              <a:lnSpc>
                <a:spcPts val="6614"/>
              </a:lnSpc>
              <a:buFont typeface="Arial"/>
              <a:buChar char="•"/>
            </a:pPr>
            <a:r>
              <a:rPr lang="en-US" sz="4499">
                <a:solidFill>
                  <a:srgbClr val="000000"/>
                </a:solidFill>
                <a:latin typeface="Open Sauce Light"/>
              </a:rPr>
              <a:t>Database using MongoDB</a:t>
            </a:r>
          </a:p>
        </p:txBody>
      </p:sp>
      <p:sp>
        <p:nvSpPr>
          <p:cNvPr name="TextBox 6" id="6"/>
          <p:cNvSpPr txBox="true"/>
          <p:nvPr/>
        </p:nvSpPr>
        <p:spPr>
          <a:xfrm rot="0">
            <a:off x="1401309" y="2089349"/>
            <a:ext cx="6530983" cy="627355"/>
          </a:xfrm>
          <a:prstGeom prst="rect">
            <a:avLst/>
          </a:prstGeom>
        </p:spPr>
        <p:txBody>
          <a:bodyPr anchor="t" rtlCol="false" tIns="0" lIns="0" bIns="0" rIns="0">
            <a:spAutoFit/>
          </a:bodyPr>
          <a:lstStyle/>
          <a:p>
            <a:pPr>
              <a:lnSpc>
                <a:spcPts val="4840"/>
              </a:lnSpc>
            </a:pPr>
            <a:r>
              <a:rPr lang="en-US" sz="4400" spc="140">
                <a:solidFill>
                  <a:srgbClr val="000000"/>
                </a:solidFill>
                <a:latin typeface="Days"/>
              </a:rPr>
              <a:t>MERN Stack</a:t>
            </a:r>
          </a:p>
        </p:txBody>
      </p:sp>
      <p:sp>
        <p:nvSpPr>
          <p:cNvPr name="TextBox 7" id="7"/>
          <p:cNvSpPr txBox="true"/>
          <p:nvPr/>
        </p:nvSpPr>
        <p:spPr>
          <a:xfrm rot="0">
            <a:off x="1401309" y="2754805"/>
            <a:ext cx="6753135" cy="720677"/>
          </a:xfrm>
          <a:prstGeom prst="rect">
            <a:avLst/>
          </a:prstGeom>
        </p:spPr>
        <p:txBody>
          <a:bodyPr anchor="t" rtlCol="false" tIns="0" lIns="0" bIns="0" rIns="0">
            <a:spAutoFit/>
          </a:bodyPr>
          <a:lstStyle/>
          <a:p>
            <a:pPr>
              <a:lnSpc>
                <a:spcPts val="5500"/>
              </a:lnSpc>
            </a:pPr>
            <a:r>
              <a:rPr lang="en-US" sz="5000" spc="775">
                <a:solidFill>
                  <a:srgbClr val="000000"/>
                </a:solidFill>
                <a:latin typeface="Open Sauce Medium"/>
              </a:rPr>
              <a:t>ARCHITECTURE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9733888" y="3255488"/>
            <a:ext cx="6185598" cy="784225"/>
          </a:xfrm>
          <a:prstGeom prst="rect">
            <a:avLst/>
          </a:prstGeom>
        </p:spPr>
        <p:txBody>
          <a:bodyPr anchor="t" rtlCol="false" tIns="0" lIns="0" bIns="0" rIns="0">
            <a:spAutoFit/>
          </a:bodyPr>
          <a:lstStyle/>
          <a:p>
            <a:pPr algn="r">
              <a:lnSpc>
                <a:spcPts val="6049"/>
              </a:lnSpc>
            </a:pPr>
            <a:r>
              <a:rPr lang="en-US" sz="5499" spc="175">
                <a:solidFill>
                  <a:srgbClr val="000000"/>
                </a:solidFill>
                <a:latin typeface="Open Sauce Medium"/>
              </a:rPr>
              <a:t>CLIENT SIDE</a:t>
            </a:r>
          </a:p>
        </p:txBody>
      </p:sp>
      <p:sp>
        <p:nvSpPr>
          <p:cNvPr name="AutoShape 7" id="7"/>
          <p:cNvSpPr/>
          <p:nvPr/>
        </p:nvSpPr>
        <p:spPr>
          <a:xfrm flipH="true" flipV="true">
            <a:off x="11482369" y="4077813"/>
            <a:ext cx="10218510" cy="0"/>
          </a:xfrm>
          <a:prstGeom prst="line">
            <a:avLst/>
          </a:prstGeom>
          <a:ln cap="flat" w="76200">
            <a:solidFill>
              <a:srgbClr val="C23A97"/>
            </a:solidFill>
            <a:prstDash val="solid"/>
            <a:headEnd type="none" len="sm" w="sm"/>
            <a:tailEnd type="none" len="sm" w="sm"/>
          </a:ln>
        </p:spPr>
      </p:sp>
      <p:sp>
        <p:nvSpPr>
          <p:cNvPr name="Freeform 8" id="8"/>
          <p:cNvSpPr/>
          <p:nvPr/>
        </p:nvSpPr>
        <p:spPr>
          <a:xfrm flipH="false" flipV="false" rot="0">
            <a:off x="1574021" y="2978141"/>
            <a:ext cx="8517922" cy="4791331"/>
          </a:xfrm>
          <a:custGeom>
            <a:avLst/>
            <a:gdLst/>
            <a:ahLst/>
            <a:cxnLst/>
            <a:rect r="r" b="b" t="t" l="l"/>
            <a:pathLst>
              <a:path h="4791331" w="8517922">
                <a:moveTo>
                  <a:pt x="0" y="0"/>
                </a:moveTo>
                <a:lnTo>
                  <a:pt x="8517923" y="0"/>
                </a:lnTo>
                <a:lnTo>
                  <a:pt x="8517923" y="4791331"/>
                </a:lnTo>
                <a:lnTo>
                  <a:pt x="0" y="4791331"/>
                </a:lnTo>
                <a:lnTo>
                  <a:pt x="0" y="0"/>
                </a:lnTo>
                <a:close/>
              </a:path>
            </a:pathLst>
          </a:custGeom>
          <a:blipFill>
            <a:blip r:embed="rId3"/>
            <a:stretch>
              <a:fillRect l="0" t="0" r="0" b="0"/>
            </a:stretch>
          </a:blipFill>
        </p:spPr>
      </p:sp>
      <p:sp>
        <p:nvSpPr>
          <p:cNvPr name="TextBox 9" id="9"/>
          <p:cNvSpPr txBox="true"/>
          <p:nvPr/>
        </p:nvSpPr>
        <p:spPr>
          <a:xfrm rot="0">
            <a:off x="9943571" y="4835216"/>
            <a:ext cx="6648053" cy="2192457"/>
          </a:xfrm>
          <a:prstGeom prst="rect">
            <a:avLst/>
          </a:prstGeom>
        </p:spPr>
        <p:txBody>
          <a:bodyPr anchor="t" rtlCol="false" tIns="0" lIns="0" bIns="0" rIns="0">
            <a:spAutoFit/>
          </a:bodyPr>
          <a:lstStyle/>
          <a:p>
            <a:pPr marL="647694" indent="-323847" lvl="1">
              <a:lnSpc>
                <a:spcPts val="4409"/>
              </a:lnSpc>
              <a:buFont typeface="Arial"/>
              <a:buChar char="•"/>
            </a:pPr>
            <a:r>
              <a:rPr lang="en-US" sz="2999">
                <a:solidFill>
                  <a:srgbClr val="000000"/>
                </a:solidFill>
                <a:latin typeface="Open Sauce Light"/>
              </a:rPr>
              <a:t>Component-based architecture</a:t>
            </a:r>
          </a:p>
          <a:p>
            <a:pPr marL="647694" indent="-323847" lvl="1">
              <a:lnSpc>
                <a:spcPts val="4409"/>
              </a:lnSpc>
              <a:buFont typeface="Arial"/>
              <a:buChar char="•"/>
            </a:pPr>
            <a:r>
              <a:rPr lang="en-US" sz="2999">
                <a:solidFill>
                  <a:srgbClr val="000000"/>
                </a:solidFill>
                <a:latin typeface="Open Sauce Light"/>
              </a:rPr>
              <a:t>Virtual DOM for efficient rendering</a:t>
            </a:r>
          </a:p>
          <a:p>
            <a:pPr marL="647694" indent="-323847" lvl="1">
              <a:lnSpc>
                <a:spcPts val="4409"/>
              </a:lnSpc>
              <a:buFont typeface="Arial"/>
              <a:buChar char="•"/>
            </a:pPr>
            <a:r>
              <a:rPr lang="en-US" sz="2999">
                <a:solidFill>
                  <a:srgbClr val="000000"/>
                </a:solidFill>
                <a:latin typeface="Open Sauce Light"/>
              </a:rPr>
              <a:t>State management with Redux</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11137748" y="4077813"/>
            <a:ext cx="10218510"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684856" y="2057867"/>
            <a:ext cx="9697496" cy="6631880"/>
          </a:xfrm>
          <a:custGeom>
            <a:avLst/>
            <a:gdLst/>
            <a:ahLst/>
            <a:cxnLst/>
            <a:rect r="r" b="b" t="t" l="l"/>
            <a:pathLst>
              <a:path h="6631880" w="9697496">
                <a:moveTo>
                  <a:pt x="0" y="0"/>
                </a:moveTo>
                <a:lnTo>
                  <a:pt x="9697495" y="0"/>
                </a:lnTo>
                <a:lnTo>
                  <a:pt x="9697495" y="6631880"/>
                </a:lnTo>
                <a:lnTo>
                  <a:pt x="0" y="6631880"/>
                </a:lnTo>
                <a:lnTo>
                  <a:pt x="0" y="0"/>
                </a:lnTo>
                <a:close/>
              </a:path>
            </a:pathLst>
          </a:custGeom>
          <a:blipFill>
            <a:blip r:embed="rId3"/>
            <a:stretch>
              <a:fillRect l="0" t="0" r="0" b="0"/>
            </a:stretch>
          </a:blipFill>
        </p:spPr>
      </p:sp>
      <p:sp>
        <p:nvSpPr>
          <p:cNvPr name="TextBox 8" id="8"/>
          <p:cNvSpPr txBox="true"/>
          <p:nvPr/>
        </p:nvSpPr>
        <p:spPr>
          <a:xfrm rot="0">
            <a:off x="9733888" y="3255488"/>
            <a:ext cx="6185598" cy="784225"/>
          </a:xfrm>
          <a:prstGeom prst="rect">
            <a:avLst/>
          </a:prstGeom>
        </p:spPr>
        <p:txBody>
          <a:bodyPr anchor="t" rtlCol="false" tIns="0" lIns="0" bIns="0" rIns="0">
            <a:spAutoFit/>
          </a:bodyPr>
          <a:lstStyle/>
          <a:p>
            <a:pPr algn="r">
              <a:lnSpc>
                <a:spcPts val="6049"/>
              </a:lnSpc>
            </a:pPr>
            <a:r>
              <a:rPr lang="en-US" sz="5499" spc="175">
                <a:solidFill>
                  <a:srgbClr val="000000"/>
                </a:solidFill>
                <a:latin typeface="Open Sauce Medium"/>
              </a:rPr>
              <a:t>SERVER SIDE</a:t>
            </a:r>
          </a:p>
        </p:txBody>
      </p:sp>
      <p:sp>
        <p:nvSpPr>
          <p:cNvPr name="TextBox 9" id="9"/>
          <p:cNvSpPr txBox="true"/>
          <p:nvPr/>
        </p:nvSpPr>
        <p:spPr>
          <a:xfrm rot="0">
            <a:off x="10611247" y="4525488"/>
            <a:ext cx="5308239" cy="3297258"/>
          </a:xfrm>
          <a:prstGeom prst="rect">
            <a:avLst/>
          </a:prstGeom>
        </p:spPr>
        <p:txBody>
          <a:bodyPr anchor="t" rtlCol="false" tIns="0" lIns="0" bIns="0" rIns="0">
            <a:spAutoFit/>
          </a:bodyPr>
          <a:lstStyle/>
          <a:p>
            <a:pPr marL="647694" indent="-323847" lvl="1">
              <a:lnSpc>
                <a:spcPts val="4409"/>
              </a:lnSpc>
              <a:buFont typeface="Arial"/>
              <a:buChar char="•"/>
            </a:pPr>
            <a:r>
              <a:rPr lang="en-US" sz="2999">
                <a:solidFill>
                  <a:srgbClr val="000000"/>
                </a:solidFill>
                <a:latin typeface="Open Sauce Light"/>
              </a:rPr>
              <a:t>Back-end development using Node.js and express.js</a:t>
            </a:r>
          </a:p>
          <a:p>
            <a:pPr marL="647694" indent="-323847" lvl="1">
              <a:lnSpc>
                <a:spcPts val="4409"/>
              </a:lnSpc>
              <a:buFont typeface="Arial"/>
              <a:buChar char="•"/>
            </a:pPr>
            <a:r>
              <a:rPr lang="en-US" sz="2999">
                <a:solidFill>
                  <a:srgbClr val="000000"/>
                </a:solidFill>
                <a:latin typeface="Open Sauce Light"/>
              </a:rPr>
              <a:t>Building restful APIs</a:t>
            </a:r>
          </a:p>
          <a:p>
            <a:pPr marL="647694" indent="-323847" lvl="1">
              <a:lnSpc>
                <a:spcPts val="4409"/>
              </a:lnSpc>
              <a:buFont typeface="Arial"/>
              <a:buChar char="•"/>
            </a:pPr>
            <a:r>
              <a:rPr lang="en-US" sz="2999">
                <a:solidFill>
                  <a:srgbClr val="000000"/>
                </a:solidFill>
                <a:latin typeface="Open Sauce Light"/>
              </a:rPr>
              <a:t>Middleware for handling request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11278923" y="4454242"/>
            <a:ext cx="10218510" cy="0"/>
          </a:xfrm>
          <a:prstGeom prst="line">
            <a:avLst/>
          </a:prstGeom>
          <a:ln cap="flat" w="76200">
            <a:solidFill>
              <a:srgbClr val="C23A97"/>
            </a:solidFill>
            <a:prstDash val="solid"/>
            <a:headEnd type="none" len="sm" w="sm"/>
            <a:tailEnd type="none" len="sm" w="sm"/>
          </a:ln>
        </p:spPr>
      </p:sp>
      <p:sp>
        <p:nvSpPr>
          <p:cNvPr name="Freeform 7" id="7"/>
          <p:cNvSpPr/>
          <p:nvPr/>
        </p:nvSpPr>
        <p:spPr>
          <a:xfrm flipH="false" flipV="false" rot="0">
            <a:off x="1598750" y="2834575"/>
            <a:ext cx="9028381" cy="5078464"/>
          </a:xfrm>
          <a:custGeom>
            <a:avLst/>
            <a:gdLst/>
            <a:ahLst/>
            <a:cxnLst/>
            <a:rect r="r" b="b" t="t" l="l"/>
            <a:pathLst>
              <a:path h="5078464" w="9028381">
                <a:moveTo>
                  <a:pt x="0" y="0"/>
                </a:moveTo>
                <a:lnTo>
                  <a:pt x="9028381" y="0"/>
                </a:lnTo>
                <a:lnTo>
                  <a:pt x="9028381" y="5078464"/>
                </a:lnTo>
                <a:lnTo>
                  <a:pt x="0" y="5078464"/>
                </a:lnTo>
                <a:lnTo>
                  <a:pt x="0" y="0"/>
                </a:lnTo>
                <a:close/>
              </a:path>
            </a:pathLst>
          </a:custGeom>
          <a:blipFill>
            <a:blip r:embed="rId3"/>
            <a:stretch>
              <a:fillRect l="0" t="0" r="0" b="0"/>
            </a:stretch>
          </a:blipFill>
        </p:spPr>
      </p:sp>
      <p:sp>
        <p:nvSpPr>
          <p:cNvPr name="TextBox 8" id="8"/>
          <p:cNvSpPr txBox="true"/>
          <p:nvPr/>
        </p:nvSpPr>
        <p:spPr>
          <a:xfrm rot="0">
            <a:off x="9458700" y="2882200"/>
            <a:ext cx="7128463" cy="1546225"/>
          </a:xfrm>
          <a:prstGeom prst="rect">
            <a:avLst/>
          </a:prstGeom>
        </p:spPr>
        <p:txBody>
          <a:bodyPr anchor="t" rtlCol="false" tIns="0" lIns="0" bIns="0" rIns="0">
            <a:spAutoFit/>
          </a:bodyPr>
          <a:lstStyle/>
          <a:p>
            <a:pPr algn="r">
              <a:lnSpc>
                <a:spcPts val="6049"/>
              </a:lnSpc>
            </a:pPr>
            <a:r>
              <a:rPr lang="en-US" sz="5499" spc="175">
                <a:solidFill>
                  <a:srgbClr val="000000"/>
                </a:solidFill>
                <a:latin typeface="Open Sauce Medium"/>
              </a:rPr>
              <a:t>DATABASE     MANAGEMENT</a:t>
            </a:r>
          </a:p>
        </p:txBody>
      </p:sp>
      <p:sp>
        <p:nvSpPr>
          <p:cNvPr name="TextBox 9" id="9"/>
          <p:cNvSpPr txBox="true"/>
          <p:nvPr/>
        </p:nvSpPr>
        <p:spPr>
          <a:xfrm rot="0">
            <a:off x="11278923" y="5057775"/>
            <a:ext cx="5308239" cy="2744858"/>
          </a:xfrm>
          <a:prstGeom prst="rect">
            <a:avLst/>
          </a:prstGeom>
        </p:spPr>
        <p:txBody>
          <a:bodyPr anchor="t" rtlCol="false" tIns="0" lIns="0" bIns="0" rIns="0">
            <a:spAutoFit/>
          </a:bodyPr>
          <a:lstStyle/>
          <a:p>
            <a:pPr marL="647694" indent="-323847" lvl="1">
              <a:lnSpc>
                <a:spcPts val="4409"/>
              </a:lnSpc>
              <a:buFont typeface="Arial"/>
              <a:buChar char="•"/>
            </a:pPr>
            <a:r>
              <a:rPr lang="en-US" sz="2999">
                <a:solidFill>
                  <a:srgbClr val="000000"/>
                </a:solidFill>
                <a:latin typeface="Open Sauce Light"/>
              </a:rPr>
              <a:t>No-SQL advantage for e-commerce</a:t>
            </a:r>
          </a:p>
          <a:p>
            <a:pPr marL="647694" indent="-323847" lvl="1">
              <a:lnSpc>
                <a:spcPts val="4409"/>
              </a:lnSpc>
              <a:buFont typeface="Arial"/>
              <a:buChar char="•"/>
            </a:pPr>
            <a:r>
              <a:rPr lang="en-US" sz="2999">
                <a:solidFill>
                  <a:srgbClr val="000000"/>
                </a:solidFill>
                <a:latin typeface="Open Sauce Light"/>
              </a:rPr>
              <a:t>JSON-like document structure</a:t>
            </a:r>
          </a:p>
          <a:p>
            <a:pPr marL="647694" indent="-323847" lvl="1">
              <a:lnSpc>
                <a:spcPts val="4409"/>
              </a:lnSpc>
              <a:buFont typeface="Arial"/>
              <a:buChar char="•"/>
            </a:pPr>
            <a:r>
              <a:rPr lang="en-US" sz="2999">
                <a:solidFill>
                  <a:srgbClr val="000000"/>
                </a:solidFill>
                <a:latin typeface="Open Sauce Light"/>
              </a:rPr>
              <a:t>Mongoose for Node.js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DAF51okcXAk</dc:identifier>
  <dcterms:modified xsi:type="dcterms:W3CDTF">2011-08-01T06:04:30Z</dcterms:modified>
  <cp:revision>1</cp:revision>
  <dc:title>Blue and Pink Professional Business Strategy Presentation</dc:title>
</cp:coreProperties>
</file>